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63" r:id="rId2"/>
    <p:sldId id="259" r:id="rId3"/>
    <p:sldId id="262" r:id="rId4"/>
    <p:sldId id="267" r:id="rId5"/>
    <p:sldId id="257" r:id="rId6"/>
    <p:sldId id="261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embeddedFontLst>
    <p:embeddedFont>
      <p:font typeface="Actay Wide Bd" pitchFamily="50" charset="-52"/>
      <p:bold r:id="rId19"/>
    </p:embeddedFont>
    <p:embeddedFont>
      <p:font typeface="Manrope" pitchFamily="2" charset="0"/>
      <p:regular r:id="rId20"/>
      <p:bold r:id="rId21"/>
    </p:embeddedFont>
    <p:embeddedFont>
      <p:font typeface="Manrope ExtraBold" pitchFamily="2" charset="0"/>
      <p:bold r:id="rId22"/>
    </p:embeddedFont>
    <p:embeddedFont>
      <p:font typeface="Manrope SemiBold" pitchFamily="2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3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6826A"/>
    <a:srgbClr val="FF5858"/>
    <a:srgbClr val="6A5FDA"/>
    <a:srgbClr val="0063F2"/>
    <a:srgbClr val="F5F7F9"/>
    <a:srgbClr val="E2E7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688" y="668"/>
      </p:cViewPr>
      <p:guideLst>
        <p:guide orient="horz" pos="2160"/>
        <p:guide pos="3840"/>
        <p:guide pos="234"/>
        <p:guide pos="7446"/>
        <p:guide orient="horz" pos="4020"/>
        <p:guide orient="horz" pos="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0AFC6-7ABA-47A1-9A6A-46BE60C793D1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C091-BEC2-4749-A2CD-04C6CC04B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17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8C091-BEC2-4749-A2CD-04C6CC04BBE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6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44D64-892D-B086-00D2-9E6625452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8AAB5EB-5651-23B7-B68E-69727E80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7DC703-263F-0D51-097C-56010463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F59D38-9757-83DD-EC08-5C797B11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6C834D-5B1A-5940-6CB5-4F5364CD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66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4BB50-53CF-061F-124B-20C64D0D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21C5DA-EBD4-13B3-11A4-E0BFF363A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4ED9DF-3167-696A-341B-D029751F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2137EF-E149-D7A6-5B51-0EDBC504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26BB2-88CB-ADAA-CCEB-DA5CFAD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2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B309F3A-8236-42C9-05E1-16218E995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E818AF-12B7-C2DD-C99B-5B188E8BF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58C35-ABFE-A5AE-9284-17FCBC05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B8C8CF-E709-9D7C-83FD-B0A9B3D4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B8C1B-1257-D3A0-4E94-CF1E7B0E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81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821608-88E5-F1E3-4C35-2BD024A0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DA3548-468D-01B6-7F35-23E857D6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D379E-3A16-B786-F5A2-05D4012B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1A441-F964-84F9-B9BB-9E0C9918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AA336-2768-34B3-411A-4925BA76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45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E2DBA-7154-D142-A6FD-F7F977C4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C2A73C-24B4-3238-24CB-D3353C973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EAB553-917E-ACCA-DADF-879A8667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9AA46B-D957-7CEC-49EF-C4BBF1E1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D67221-538F-822A-891F-5264AE6C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05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A2622-91DA-FA1B-9EAC-A27D40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8059F-FB5B-F354-77CA-3C9497028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D7E2B3-1B89-0309-50A7-8A17EF103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C704DE-029A-2673-50CD-7413B294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33456D-B6E9-B619-A7C4-F172A8CF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44027B-32C4-ECE1-2EA8-6727680B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24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F9BDD-7891-83EE-2853-CCD7136E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68B054-2716-9565-8F55-0EAFB96D2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A10B4F-4DD9-86FF-FA75-A5176D0CA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DE1C5A-CA4C-EBA8-F896-EC970734A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1B2BDB2-FDBD-575C-6677-901857591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C72387-FF84-BFF7-6421-97922F10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B2BD15-C709-A847-1B83-30F46B8A4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CCA07C-DC36-1CCE-7FC9-866A32BF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D611C-638E-C698-110B-E55FDFE8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749369-B87F-91E0-3087-93376CF8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E8BB5ED-5CE6-2320-FF50-00F4398E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0686CD-43F9-1DBB-6120-D267E5E8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1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7AC792-2E70-41F7-65D4-C8B58265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544731-1B56-E7F0-5586-E00BAECB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89A02F-3BE4-EE09-4163-6EFD7D37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09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73355-ADAD-7C8D-F4E8-A7AC16C2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290C7-053E-2317-4E78-67B5EC1E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D5FDC0-54BA-C685-5DE1-D7BF7011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084DA3-C68D-D009-0FC0-4E1431E2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104B7F-93E4-41A8-1AB0-1BAD4A44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448D38-206D-80A8-4505-C8B39762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87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99D5C-85FA-C19F-2115-74E0ECAE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C9A8B2-3A39-DCFD-6927-EED5E8975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09744A-ECBC-DF7A-8DE2-D4B9F5B2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E46088-34D9-22EA-C3A4-146E964F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FBD058-19E6-0928-88F2-84168AA4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49CF48-DB3A-D3C8-209C-19ADB679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74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642AF-3C1B-FDDC-A1C7-B9267295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443471-9959-6C00-450C-B49F8F6A5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4EB89D-2FCD-CC10-888C-B18617945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880C9F-9596-4BCE-91F2-51953E70F31A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07531-7AC7-BFD1-74E6-57C2BAC7A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79127-4FE9-D75D-206A-C811BB501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850295-C5A8-47BA-819B-F8A07A5C01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71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Красочность, свет&#10;&#10;Автоматически созданное описание">
            <a:extLst>
              <a:ext uri="{FF2B5EF4-FFF2-40B4-BE49-F238E27FC236}">
                <a16:creationId xmlns:a16="http://schemas.microsoft.com/office/drawing/2014/main" id="{E960FC66-F734-810F-F5B6-BF9553FA88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40673" r="34911" b="33755"/>
          <a:stretch/>
        </p:blipFill>
        <p:spPr>
          <a:xfrm>
            <a:off x="-3" y="1"/>
            <a:ext cx="12192006" cy="6858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10F4C2-48C7-9FAB-4A9E-8D594AEF17F7}"/>
              </a:ext>
            </a:extLst>
          </p:cNvPr>
          <p:cNvSpPr txBox="1"/>
          <p:nvPr/>
        </p:nvSpPr>
        <p:spPr>
          <a:xfrm>
            <a:off x="9596607" y="340847"/>
            <a:ext cx="23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pPr algn="r"/>
            <a:r>
              <a:rPr lang="ru-RU" dirty="0">
                <a:latin typeface="Manrope SemiBold" pitchFamily="2" charset="0"/>
              </a:rPr>
              <a:t>Чеченская республика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E7AEFBB-30A5-8F13-FA99-51E80FCEC272}"/>
              </a:ext>
            </a:extLst>
          </p:cNvPr>
          <p:cNvGrpSpPr/>
          <p:nvPr/>
        </p:nvGrpSpPr>
        <p:grpSpPr>
          <a:xfrm>
            <a:off x="2428170" y="1964035"/>
            <a:ext cx="7335663" cy="2646878"/>
            <a:chOff x="2428170" y="1964035"/>
            <a:chExt cx="7335663" cy="26468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B70FBE-928A-F8B8-3331-251B301234C3}"/>
                </a:ext>
              </a:extLst>
            </p:cNvPr>
            <p:cNvSpPr txBox="1"/>
            <p:nvPr/>
          </p:nvSpPr>
          <p:spPr>
            <a:xfrm>
              <a:off x="2428170" y="1964035"/>
              <a:ext cx="733566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dirty="0" err="1">
                  <a:solidFill>
                    <a:srgbClr val="16826A"/>
                  </a:solidFill>
                  <a:latin typeface="Actay Wide Bd" pitchFamily="50" charset="-52"/>
                </a:rPr>
                <a:t>GO</a:t>
              </a:r>
              <a:r>
                <a:rPr lang="en-US" sz="16600" dirty="0" err="1">
                  <a:solidFill>
                    <a:srgbClr val="151515"/>
                  </a:solidFill>
                  <a:latin typeface="Actay Wide Bd" pitchFamily="50" charset="-52"/>
                </a:rPr>
                <a:t>uni</a:t>
              </a:r>
              <a:endParaRPr lang="ru-RU" sz="16600" dirty="0">
                <a:solidFill>
                  <a:srgbClr val="151515"/>
                </a:solidFill>
                <a:latin typeface="Actay Wide Bd" pitchFamily="50" charset="-52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E20939-451D-CAE3-554D-C002BF1E3B02}"/>
                </a:ext>
              </a:extLst>
            </p:cNvPr>
            <p:cNvSpPr txBox="1"/>
            <p:nvPr/>
          </p:nvSpPr>
          <p:spPr>
            <a:xfrm>
              <a:off x="3892551" y="4210803"/>
              <a:ext cx="440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151515"/>
                  </a:solidFill>
                  <a:latin typeface="Manrope"/>
                </a:rPr>
                <a:t>Твой помощник при поступлении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63F58C6-0615-EEAA-1182-36CD9B53294A}"/>
              </a:ext>
            </a:extLst>
          </p:cNvPr>
          <p:cNvGrpSpPr/>
          <p:nvPr/>
        </p:nvGrpSpPr>
        <p:grpSpPr>
          <a:xfrm>
            <a:off x="371475" y="476250"/>
            <a:ext cx="2056695" cy="588433"/>
            <a:chOff x="371475" y="476250"/>
            <a:chExt cx="2056695" cy="5884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D98E57-1382-4020-C771-2A622C9CBC3A}"/>
                </a:ext>
              </a:extLst>
            </p:cNvPr>
            <p:cNvSpPr txBox="1"/>
            <p:nvPr/>
          </p:nvSpPr>
          <p:spPr>
            <a:xfrm>
              <a:off x="1275645" y="570411"/>
              <a:ext cx="1152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dirty="0" err="1">
                  <a:latin typeface="Manrope SemiBold" pitchFamily="2" charset="0"/>
                </a:rPr>
                <a:t>Ламтех</a:t>
              </a:r>
              <a:endParaRPr lang="ru-RU" dirty="0">
                <a:latin typeface="Manrope SemiBold" pitchFamily="2" charset="0"/>
              </a:endParaRPr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9FFE086A-AED2-2736-DC0C-DBFBB0D6B46C}"/>
                </a:ext>
              </a:extLst>
            </p:cNvPr>
            <p:cNvSpPr/>
            <p:nvPr/>
          </p:nvSpPr>
          <p:spPr>
            <a:xfrm>
              <a:off x="371475" y="476250"/>
              <a:ext cx="778933" cy="588433"/>
            </a:xfrm>
            <a:prstGeom prst="roundRect">
              <a:avLst/>
            </a:prstGeom>
            <a:solidFill>
              <a:srgbClr val="151515">
                <a:alpha val="5000"/>
              </a:srgbClr>
            </a:solidFill>
            <a:ln>
              <a:solidFill>
                <a:srgbClr val="1515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151515"/>
                  </a:solidFill>
                  <a:latin typeface="Actay Wide Bd" pitchFamily="50" charset="-52"/>
                </a:rPr>
                <a:t>№5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A43302-C082-6D9F-7B67-74349F73493A}"/>
              </a:ext>
            </a:extLst>
          </p:cNvPr>
          <p:cNvSpPr txBox="1"/>
          <p:nvPr/>
        </p:nvSpPr>
        <p:spPr>
          <a:xfrm>
            <a:off x="-8446202" y="204054"/>
            <a:ext cx="8270213" cy="77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Наш </a:t>
            </a:r>
            <a:r>
              <a:rPr lang="ru-RU" sz="4000" dirty="0">
                <a:solidFill>
                  <a:srgbClr val="16826A"/>
                </a:solidFill>
                <a:latin typeface="Actay Wide Bd" pitchFamily="50" charset="-52"/>
              </a:rPr>
              <a:t>технологический стек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FD8B93B-F1FE-D71B-EEA8-25FF1B2CA0A6}"/>
              </a:ext>
            </a:extLst>
          </p:cNvPr>
          <p:cNvGrpSpPr/>
          <p:nvPr/>
        </p:nvGrpSpPr>
        <p:grpSpPr>
          <a:xfrm>
            <a:off x="-5578194" y="1513840"/>
            <a:ext cx="4528185" cy="882980"/>
            <a:chOff x="587375" y="1513840"/>
            <a:chExt cx="4528185" cy="882980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A66BA7C2-329B-CA32-1043-84115E126142}"/>
                </a:ext>
              </a:extLst>
            </p:cNvPr>
            <p:cNvGrpSpPr/>
            <p:nvPr/>
          </p:nvGrpSpPr>
          <p:grpSpPr>
            <a:xfrm>
              <a:off x="587375" y="1513840"/>
              <a:ext cx="4528185" cy="882980"/>
              <a:chOff x="587375" y="1254760"/>
              <a:chExt cx="4528185" cy="882980"/>
            </a:xfrm>
          </p:grpSpPr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07516091-B743-2882-BA77-78B5567A38B5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Прямоугольник: скругленные верхние углы 24">
                <a:extLst>
                  <a:ext uri="{FF2B5EF4-FFF2-40B4-BE49-F238E27FC236}">
                    <a16:creationId xmlns:a16="http://schemas.microsoft.com/office/drawing/2014/main" id="{14C90416-2E1A-EF72-F2EC-D4A7B5CF3A97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63F2"/>
              </a:solidFill>
              <a:ln>
                <a:noFill/>
              </a:ln>
              <a:effectLst>
                <a:outerShdw blurRad="368300" dist="38100" algn="l" rotWithShape="0">
                  <a:srgbClr val="0063F2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2BED8E7-3061-5284-E0F4-4BEA4FED41DD}"/>
                </a:ext>
              </a:extLst>
            </p:cNvPr>
            <p:cNvGrpSpPr/>
            <p:nvPr/>
          </p:nvGrpSpPr>
          <p:grpSpPr>
            <a:xfrm>
              <a:off x="1036955" y="1609082"/>
              <a:ext cx="3169920" cy="692497"/>
              <a:chOff x="1036955" y="1375994"/>
              <a:chExt cx="3169920" cy="6924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B947FBE-5EAF-3B4A-BE86-0DCEE4D03B9B}"/>
                  </a:ext>
                </a:extLst>
              </p:cNvPr>
              <p:cNvSpPr txBox="1"/>
              <p:nvPr/>
            </p:nvSpPr>
            <p:spPr>
              <a:xfrm>
                <a:off x="1036955" y="1375994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solidFill>
                      <a:srgbClr val="151515"/>
                    </a:solidFill>
                    <a:effectLst/>
                    <a:latin typeface="Manrope SemiBold" pitchFamily="2" charset="0"/>
                  </a:rPr>
                  <a:t>Языки программирования</a:t>
                </a:r>
                <a:endParaRPr lang="ru-RU" dirty="0">
                  <a:solidFill>
                    <a:srgbClr val="151515"/>
                  </a:solidFill>
                  <a:latin typeface="Manrope SemiBold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EB05F6-D0D3-78E5-6326-237F87962AA3}"/>
                  </a:ext>
                </a:extLst>
              </p:cNvPr>
              <p:cNvSpPr txBox="1"/>
              <p:nvPr/>
            </p:nvSpPr>
            <p:spPr>
              <a:xfrm>
                <a:off x="1036955" y="1745326"/>
                <a:ext cx="146304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Javascript</a:t>
                </a:r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, Go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8B6259D-8E6D-8A47-622A-07C1C95D95FB}"/>
              </a:ext>
            </a:extLst>
          </p:cNvPr>
          <p:cNvGrpSpPr/>
          <p:nvPr/>
        </p:nvGrpSpPr>
        <p:grpSpPr>
          <a:xfrm>
            <a:off x="-7742274" y="2608213"/>
            <a:ext cx="4528185" cy="882980"/>
            <a:chOff x="587375" y="2608213"/>
            <a:chExt cx="4528185" cy="882980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DD450B60-BC8B-4749-4CA1-1E1B80B33FC4}"/>
                </a:ext>
              </a:extLst>
            </p:cNvPr>
            <p:cNvGrpSpPr/>
            <p:nvPr/>
          </p:nvGrpSpPr>
          <p:grpSpPr>
            <a:xfrm>
              <a:off x="587375" y="2608213"/>
              <a:ext cx="4528185" cy="882980"/>
              <a:chOff x="587375" y="1254760"/>
              <a:chExt cx="4528185" cy="882980"/>
            </a:xfrm>
          </p:grpSpPr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5F3C98FB-2646-72F6-69CB-315F2EB7C420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" name="Прямоугольник: скругленные верхние углы 31">
                <a:extLst>
                  <a:ext uri="{FF2B5EF4-FFF2-40B4-BE49-F238E27FC236}">
                    <a16:creationId xmlns:a16="http://schemas.microsoft.com/office/drawing/2014/main" id="{300049A9-D90A-F330-5350-EE4F113D0B64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6A5FDA"/>
              </a:solidFill>
              <a:ln>
                <a:noFill/>
              </a:ln>
              <a:effectLst>
                <a:outerShdw blurRad="368300" dist="38100" algn="l" rotWithShape="0">
                  <a:srgbClr val="6A5FD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818D4B67-2A30-934B-3231-89988E26D09F}"/>
                </a:ext>
              </a:extLst>
            </p:cNvPr>
            <p:cNvGrpSpPr/>
            <p:nvPr/>
          </p:nvGrpSpPr>
          <p:grpSpPr>
            <a:xfrm>
              <a:off x="1036955" y="2703455"/>
              <a:ext cx="3169920" cy="692497"/>
              <a:chOff x="513080" y="2137740"/>
              <a:chExt cx="3169920" cy="69249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167D59-1FED-05A5-E51A-D01A977E3B3C}"/>
                  </a:ext>
                </a:extLst>
              </p:cNvPr>
              <p:cNvSpPr txBox="1"/>
              <p:nvPr/>
            </p:nvSpPr>
            <p:spPr>
              <a:xfrm>
                <a:off x="513080" y="21377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 err="1">
                    <a:solidFill>
                      <a:srgbClr val="151515"/>
                    </a:solidFill>
                    <a:effectLst/>
                    <a:latin typeface="Manrope SemiBold" pitchFamily="2" charset="0"/>
                  </a:rPr>
                  <a:t>Фронтенд</a:t>
                </a:r>
                <a:endParaRPr lang="ru-RU" dirty="0">
                  <a:solidFill>
                    <a:srgbClr val="151515"/>
                  </a:solidFill>
                  <a:latin typeface="Manrope SemiBold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0C3FF7-1EAC-0BDA-47D1-611F400D4C6D}"/>
                  </a:ext>
                </a:extLst>
              </p:cNvPr>
              <p:cNvSpPr txBox="1"/>
              <p:nvPr/>
            </p:nvSpPr>
            <p:spPr>
              <a:xfrm>
                <a:off x="513080" y="2507072"/>
                <a:ext cx="212852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React, Tailwind,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Axios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11C9524C-75E7-9CF0-FDD2-5EB42B956968}"/>
              </a:ext>
            </a:extLst>
          </p:cNvPr>
          <p:cNvGrpSpPr/>
          <p:nvPr/>
        </p:nvGrpSpPr>
        <p:grpSpPr>
          <a:xfrm>
            <a:off x="-9906354" y="3663674"/>
            <a:ext cx="4528185" cy="1178573"/>
            <a:chOff x="587375" y="3663674"/>
            <a:chExt cx="4528185" cy="1178573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4D03413-8D83-F54D-810E-4B511FF7622E}"/>
                </a:ext>
              </a:extLst>
            </p:cNvPr>
            <p:cNvGrpSpPr/>
            <p:nvPr/>
          </p:nvGrpSpPr>
          <p:grpSpPr>
            <a:xfrm>
              <a:off x="587375" y="3663674"/>
              <a:ext cx="4528185" cy="1178573"/>
              <a:chOff x="587375" y="1254760"/>
              <a:chExt cx="4528185" cy="882980"/>
            </a:xfrm>
          </p:grpSpPr>
          <p:sp>
            <p:nvSpPr>
              <p:cNvPr id="38" name="Прямоугольник: скругленные углы 37">
                <a:extLst>
                  <a:ext uri="{FF2B5EF4-FFF2-40B4-BE49-F238E27FC236}">
                    <a16:creationId xmlns:a16="http://schemas.microsoft.com/office/drawing/2014/main" id="{AF3F1891-8470-DC82-FC29-C63E873AE9CE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: скругленные верхние углы 38">
                <a:extLst>
                  <a:ext uri="{FF2B5EF4-FFF2-40B4-BE49-F238E27FC236}">
                    <a16:creationId xmlns:a16="http://schemas.microsoft.com/office/drawing/2014/main" id="{5B202CEE-AC8E-BDC9-1B44-808FBB8B0E24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55924B6E-78C8-AA76-9EAC-A41352A28DA9}"/>
                </a:ext>
              </a:extLst>
            </p:cNvPr>
            <p:cNvGrpSpPr/>
            <p:nvPr/>
          </p:nvGrpSpPr>
          <p:grpSpPr>
            <a:xfrm>
              <a:off x="1036955" y="3791295"/>
              <a:ext cx="3169920" cy="923330"/>
              <a:chOff x="513080" y="2950540"/>
              <a:chExt cx="3169920" cy="9233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4C63E9-73F9-6928-BE93-5E6DBFD65F4F}"/>
                  </a:ext>
                </a:extLst>
              </p:cNvPr>
              <p:cNvSpPr txBox="1"/>
              <p:nvPr/>
            </p:nvSpPr>
            <p:spPr>
              <a:xfrm>
                <a:off x="513080" y="29505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151515"/>
                    </a:solidFill>
                    <a:latin typeface="Manrope SemiBold" pitchFamily="2" charset="0"/>
                  </a:rPr>
                  <a:t>Бэкенд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1A6185-5A37-9BD2-580B-6BD8D77F4DFF}"/>
                  </a:ext>
                </a:extLst>
              </p:cNvPr>
              <p:cNvSpPr txBox="1"/>
              <p:nvPr/>
            </p:nvSpPr>
            <p:spPr>
              <a:xfrm>
                <a:off x="513080" y="3319872"/>
                <a:ext cx="30734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Go + Gorilla,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Cors</a:t>
                </a:r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, Socet.io, Express, JWT,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Bcrypt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1DDCB6-ED36-D79D-9EAD-123DB2D07638}"/>
              </a:ext>
            </a:extLst>
          </p:cNvPr>
          <p:cNvGrpSpPr/>
          <p:nvPr/>
        </p:nvGrpSpPr>
        <p:grpSpPr>
          <a:xfrm>
            <a:off x="-12070434" y="5109969"/>
            <a:ext cx="4528185" cy="882980"/>
            <a:chOff x="587375" y="5109969"/>
            <a:chExt cx="4528185" cy="882980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AABFAA3E-366D-6042-17DF-8262FD41C5B4}"/>
                </a:ext>
              </a:extLst>
            </p:cNvPr>
            <p:cNvGrpSpPr/>
            <p:nvPr/>
          </p:nvGrpSpPr>
          <p:grpSpPr>
            <a:xfrm>
              <a:off x="587375" y="5109969"/>
              <a:ext cx="4528185" cy="882980"/>
              <a:chOff x="587375" y="1254760"/>
              <a:chExt cx="4528185" cy="882980"/>
            </a:xfrm>
          </p:grpSpPr>
          <p:sp>
            <p:nvSpPr>
              <p:cNvPr id="45" name="Прямоугольник: скругленные углы 44">
                <a:extLst>
                  <a:ext uri="{FF2B5EF4-FFF2-40B4-BE49-F238E27FC236}">
                    <a16:creationId xmlns:a16="http://schemas.microsoft.com/office/drawing/2014/main" id="{28124725-E3F6-3FDE-BB8B-5076E9EEF95A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Прямоугольник: скругленные верхние углы 45">
                <a:extLst>
                  <a:ext uri="{FF2B5EF4-FFF2-40B4-BE49-F238E27FC236}">
                    <a16:creationId xmlns:a16="http://schemas.microsoft.com/office/drawing/2014/main" id="{3BE9ED8A-E469-82EB-1A3D-B28B8FD1EA99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F34F50A3-8645-0822-DAF7-BDFB097E896C}"/>
                </a:ext>
              </a:extLst>
            </p:cNvPr>
            <p:cNvGrpSpPr/>
            <p:nvPr/>
          </p:nvGrpSpPr>
          <p:grpSpPr>
            <a:xfrm>
              <a:off x="1036955" y="5205211"/>
              <a:ext cx="3169920" cy="692497"/>
              <a:chOff x="513080" y="4144340"/>
              <a:chExt cx="3169920" cy="69249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A3F231-7B21-7839-0960-DF59EF0D4FA6}"/>
                  </a:ext>
                </a:extLst>
              </p:cNvPr>
              <p:cNvSpPr txBox="1"/>
              <p:nvPr/>
            </p:nvSpPr>
            <p:spPr>
              <a:xfrm>
                <a:off x="513080" y="41443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151515"/>
                    </a:solidFill>
                    <a:latin typeface="Manrope SemiBold" pitchFamily="2" charset="0"/>
                  </a:rPr>
                  <a:t>Базы данных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5682E82-27C3-7D22-88EE-3D14BF282C97}"/>
                  </a:ext>
                </a:extLst>
              </p:cNvPr>
              <p:cNvSpPr txBox="1"/>
              <p:nvPr/>
            </p:nvSpPr>
            <p:spPr>
              <a:xfrm>
                <a:off x="513080" y="4513672"/>
                <a:ext cx="307340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MongoDB, PostgreSQL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1EB1D1E-A777-EC60-8C5E-008B02B465E3}"/>
              </a:ext>
            </a:extLst>
          </p:cNvPr>
          <p:cNvSpPr txBox="1"/>
          <p:nvPr/>
        </p:nvSpPr>
        <p:spPr>
          <a:xfrm>
            <a:off x="15712441" y="4435952"/>
            <a:ext cx="4597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500" dirty="0"/>
              <a:t>Для веб-приложения мы использовали: </a:t>
            </a:r>
            <a:r>
              <a:rPr lang="ru-RU" sz="1500" dirty="0" err="1"/>
              <a:t>React</a:t>
            </a:r>
            <a:r>
              <a:rPr lang="ru-RU" sz="1500" dirty="0"/>
              <a:t>.</a:t>
            </a:r>
            <a:br>
              <a:rPr lang="ru-RU" sz="1500" dirty="0"/>
            </a:br>
            <a:r>
              <a:rPr lang="ru-RU" sz="1500" dirty="0"/>
              <a:t>На </a:t>
            </a:r>
            <a:r>
              <a:rPr lang="ru-RU" sz="1500" dirty="0" err="1"/>
              <a:t>бекэнде</a:t>
            </a:r>
            <a:r>
              <a:rPr lang="ru-RU" sz="1500" dirty="0"/>
              <a:t> используется </a:t>
            </a:r>
            <a:r>
              <a:rPr lang="ru-RU" sz="1500" dirty="0" err="1"/>
              <a:t>Node</a:t>
            </a:r>
            <a:r>
              <a:rPr lang="ru-RU" sz="1500" dirty="0"/>
              <a:t> + Express.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5CEF94-739F-B26B-EC15-37D0C881CA26}"/>
              </a:ext>
            </a:extLst>
          </p:cNvPr>
          <p:cNvSpPr txBox="1"/>
          <p:nvPr/>
        </p:nvSpPr>
        <p:spPr>
          <a:xfrm>
            <a:off x="17778235" y="5066711"/>
            <a:ext cx="4391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500" dirty="0"/>
              <a:t>Также пару </a:t>
            </a:r>
            <a:r>
              <a:rPr lang="ru-RU" sz="1500" dirty="0" err="1"/>
              <a:t>api</a:t>
            </a:r>
            <a:r>
              <a:rPr lang="ru-RU" sz="1500" dirty="0"/>
              <a:t> (сервисов) написано на Go. </a:t>
            </a:r>
            <a:br>
              <a:rPr lang="ru-RU" sz="1500" dirty="0"/>
            </a:br>
            <a:r>
              <a:rPr lang="ru-RU" sz="1500" dirty="0"/>
              <a:t>Из безопасности - это шифрование данных при помощи </a:t>
            </a:r>
            <a:r>
              <a:rPr lang="ru-RU" sz="1500" dirty="0" err="1"/>
              <a:t>bcrypt</a:t>
            </a:r>
            <a:r>
              <a:rPr lang="ru-RU" sz="1500" dirty="0"/>
              <a:t>. JWT </a:t>
            </a:r>
            <a:r>
              <a:rPr lang="ru-RU" sz="1500" dirty="0" err="1"/>
              <a:t>token</a:t>
            </a:r>
            <a:r>
              <a:rPr lang="ru-RU" sz="1500" dirty="0"/>
              <a:t> для авторизации и аутентификации</a:t>
            </a:r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F211879E-BE5B-6B62-4D22-66BDD7E439BE}"/>
              </a:ext>
            </a:extLst>
          </p:cNvPr>
          <p:cNvGrpSpPr/>
          <p:nvPr/>
        </p:nvGrpSpPr>
        <p:grpSpPr>
          <a:xfrm>
            <a:off x="12972771" y="1403798"/>
            <a:ext cx="3901440" cy="1266597"/>
            <a:chOff x="6096000" y="1403798"/>
            <a:chExt cx="3901440" cy="12665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A19715-9C5B-EC8B-4E6E-0DF74B64A3A0}"/>
                </a:ext>
              </a:extLst>
            </p:cNvPr>
            <p:cNvSpPr txBox="1"/>
            <p:nvPr/>
          </p:nvSpPr>
          <p:spPr>
            <a:xfrm>
              <a:off x="6096000" y="1885565"/>
              <a:ext cx="390144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sz="1500" dirty="0"/>
                <a:t>Проект запускается локально на компьютере. Сервис с 3d панорамой находится на хостинге </a:t>
              </a:r>
              <a:r>
                <a:rPr lang="ru-RU" sz="1500" dirty="0" err="1"/>
                <a:t>Netlify</a:t>
              </a:r>
              <a:endParaRPr lang="ru-RU" sz="15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6C2BD5-2953-4B21-FB3D-33B8667FD026}"/>
                </a:ext>
              </a:extLst>
            </p:cNvPr>
            <p:cNvSpPr txBox="1"/>
            <p:nvPr/>
          </p:nvSpPr>
          <p:spPr>
            <a:xfrm>
              <a:off x="6096000" y="1403798"/>
              <a:ext cx="390144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sz="2500" dirty="0">
                  <a:latin typeface="Manrope ExtraBold" pitchFamily="2" charset="0"/>
                </a:rPr>
                <a:t>Как запустить проект?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283F087-C1D9-25AE-8B2E-C162145652CF}"/>
              </a:ext>
            </a:extLst>
          </p:cNvPr>
          <p:cNvSpPr txBox="1"/>
          <p:nvPr/>
        </p:nvSpPr>
        <p:spPr>
          <a:xfrm>
            <a:off x="14342606" y="3491193"/>
            <a:ext cx="3901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2500" dirty="0">
                <a:latin typeface="Manrope ExtraBold" pitchFamily="2" charset="0"/>
              </a:rPr>
              <a:t>Безопасность </a:t>
            </a:r>
          </a:p>
          <a:p>
            <a:r>
              <a:rPr lang="ru-RU" sz="2500" dirty="0">
                <a:latin typeface="Manrope ExtraBold" pitchFamily="2" charset="0"/>
              </a:rPr>
              <a:t>и другие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046490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07" b="12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16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b="13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b="13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35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4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9" b="330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68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77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человек, Человеческое лицо, одежда, локоть&#10;&#10;Автоматически созданное описание">
            <a:extLst>
              <a:ext uri="{FF2B5EF4-FFF2-40B4-BE49-F238E27FC236}">
                <a16:creationId xmlns:a16="http://schemas.microsoft.com/office/drawing/2014/main" id="{9BEDA033-D7EF-FD73-C5A7-CF234E83E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06" b="99152" l="22532" r="88371">
                        <a14:foregroundMark x1="45306" y1="30816" x2="53907" y2="27585"/>
                        <a14:foregroundMark x1="53907" y1="27585" x2="52090" y2="30775"/>
                        <a14:foregroundMark x1="52816" y1="26373" x2="44700" y2="28796"/>
                        <a14:foregroundMark x1="44700" y1="28796" x2="63416" y2="32391"/>
                        <a14:foregroundMark x1="63416" y1="32391" x2="62689" y2="28393"/>
                        <a14:foregroundMark x1="24349" y1="56422" x2="24349" y2="56422"/>
                        <a14:foregroundMark x1="24833" y1="57997" x2="38038" y2="79645"/>
                        <a14:foregroundMark x1="38038" y1="79645" x2="45427" y2="85582"/>
                        <a14:foregroundMark x1="45427" y1="85582" x2="67595" y2="81018"/>
                        <a14:foregroundMark x1="67595" y1="81018" x2="74016" y2="90711"/>
                        <a14:foregroundMark x1="74016" y1="90711" x2="85100" y2="89943"/>
                        <a14:foregroundMark x1="52635" y1="83320" x2="37795" y2="92124"/>
                        <a14:foregroundMark x1="37795" y1="92124" x2="77347" y2="94952"/>
                        <a14:foregroundMark x1="77347" y1="94952" x2="49667" y2="89580"/>
                        <a14:foregroundMark x1="49667" y1="89580" x2="38886" y2="82997"/>
                        <a14:foregroundMark x1="38886" y1="82997" x2="62205" y2="71405"/>
                        <a14:foregroundMark x1="62205" y1="71405" x2="40824" y2="67892"/>
                        <a14:foregroundMark x1="40824" y1="67892" x2="69473" y2="75727"/>
                        <a14:foregroundMark x1="69473" y1="75727" x2="45245" y2="83158"/>
                        <a14:foregroundMark x1="32647" y1="88934" x2="69958" y2="99192"/>
                        <a14:foregroundMark x1="69958" y1="99192" x2="72380" y2="98667"/>
                        <a14:foregroundMark x1="86554" y1="60703" x2="83222" y2="76414"/>
                        <a14:foregroundMark x1="24712" y1="74394" x2="24712" y2="74394"/>
                        <a14:foregroundMark x1="35857" y1="82068" x2="31254" y2="86309"/>
                        <a14:foregroundMark x1="78013" y1="77060" x2="80921" y2="86995"/>
                        <a14:foregroundMark x1="88039" y1="71775" x2="88431" y2="73021"/>
                        <a14:foregroundMark x1="87784" y1="70966" x2="88039" y2="71775"/>
                        <a14:foregroundMark x1="86130" y1="65711" x2="87784" y2="70966"/>
                        <a14:foregroundMark x1="31254" y1="71769" x2="22532" y2="75162"/>
                        <a14:foregroundMark x1="22532" y1="75162" x2="22714" y2="75363"/>
                        <a14:foregroundMark x1="53604" y1="23506" x2="53604" y2="23506"/>
                        <a14:backgroundMark x1="64930" y1="33360" x2="64930" y2="33360"/>
                        <a14:backgroundMark x1="64809" y1="34047" x2="64809" y2="34047"/>
                        <a14:backgroundMark x1="64809" y1="34895" x2="64930" y2="34693"/>
                        <a14:backgroundMark x1="41551" y1="27746" x2="41551" y2="27746"/>
                        <a14:backgroundMark x1="41490" y1="27948" x2="41490" y2="27948"/>
                        <a14:backgroundMark x1="41369" y1="32472" x2="41369" y2="32472"/>
                        <a14:backgroundMark x1="41551" y1="32714" x2="41551" y2="32714"/>
                        <a14:backgroundMark x1="61599" y1="25404" x2="61599" y2="25404"/>
                        <a14:backgroundMark x1="87144" y1="70966" x2="87144" y2="70966"/>
                        <a14:backgroundMark x1="87204" y1="71249" x2="87204" y2="71249"/>
                        <a14:backgroundMark x1="87144" y1="71775" x2="87144" y2="7177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4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22505" r="7890"/>
          <a:stretch/>
        </p:blipFill>
        <p:spPr>
          <a:xfrm>
            <a:off x="6553200" y="460909"/>
            <a:ext cx="4014258" cy="6397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307A6-4FAE-5A3D-AB7A-DB90D168C736}"/>
              </a:ext>
            </a:extLst>
          </p:cNvPr>
          <p:cNvSpPr txBox="1"/>
          <p:nvPr/>
        </p:nvSpPr>
        <p:spPr>
          <a:xfrm>
            <a:off x="263525" y="1611537"/>
            <a:ext cx="5296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4000">
                <a:solidFill>
                  <a:srgbClr val="151515"/>
                </a:solidFill>
                <a:latin typeface="Actay Wide Bd" pitchFamily="50" charset="-52"/>
              </a:defRPr>
            </a:lvl1pPr>
          </a:lstStyle>
          <a:p>
            <a:r>
              <a:rPr lang="ru-RU" dirty="0"/>
              <a:t>Буду рад вашим вопросам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D42C9-9B1F-BB56-4647-840A7C044815}"/>
              </a:ext>
            </a:extLst>
          </p:cNvPr>
          <p:cNvSpPr txBox="1"/>
          <p:nvPr/>
        </p:nvSpPr>
        <p:spPr>
          <a:xfrm>
            <a:off x="263525" y="2954542"/>
            <a:ext cx="318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>
                <a:latin typeface="Manrope" pitchFamily="2" charset="0"/>
              </a:defRPr>
            </a:lvl1pPr>
          </a:lstStyle>
          <a:p>
            <a:r>
              <a:rPr lang="ru-RU" dirty="0"/>
              <a:t>nuradievmans@gmail.com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46F93-A78F-19B1-904E-63ED3E055E95}"/>
              </a:ext>
            </a:extLst>
          </p:cNvPr>
          <p:cNvSpPr txBox="1"/>
          <p:nvPr/>
        </p:nvSpPr>
        <p:spPr>
          <a:xfrm>
            <a:off x="263525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>
                <a:latin typeface="Manrope" pitchFamily="2" charset="0"/>
              </a:defRPr>
            </a:lvl1pPr>
          </a:lstStyle>
          <a:p>
            <a:r>
              <a:rPr lang="ru-RU" dirty="0"/>
              <a:t>79388898306</a:t>
            </a:r>
          </a:p>
        </p:txBody>
      </p:sp>
      <p:pic>
        <p:nvPicPr>
          <p:cNvPr id="9" name="Рисунок 8" descr="Изображение выглядит как Красочность, свет&#10;&#10;Автоматически созданное описание">
            <a:extLst>
              <a:ext uri="{FF2B5EF4-FFF2-40B4-BE49-F238E27FC236}">
                <a16:creationId xmlns:a16="http://schemas.microsoft.com/office/drawing/2014/main" id="{DFDA803D-C358-63C4-92A1-F740E16C57EA}"/>
              </a:ext>
            </a:extLst>
          </p:cNvPr>
          <p:cNvPicPr/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40673" r="34911" b="33755"/>
          <a:stretch/>
        </p:blipFill>
        <p:spPr>
          <a:xfrm>
            <a:off x="-3" y="-1"/>
            <a:ext cx="12192006" cy="6858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98BAD1-B8DD-D61C-6F4F-D222ECAD871B}"/>
              </a:ext>
            </a:extLst>
          </p:cNvPr>
          <p:cNvSpPr txBox="1"/>
          <p:nvPr/>
        </p:nvSpPr>
        <p:spPr>
          <a:xfrm>
            <a:off x="263525" y="5672162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16826A"/>
                </a:solidFill>
                <a:latin typeface="Actay Wide Bd" pitchFamily="50" charset="-52"/>
              </a:rPr>
              <a:t>GO</a:t>
            </a:r>
            <a:r>
              <a:rPr lang="en-US" sz="5400" dirty="0" err="1">
                <a:solidFill>
                  <a:srgbClr val="151515"/>
                </a:solidFill>
                <a:latin typeface="Actay Wide Bd" pitchFamily="50" charset="-52"/>
              </a:rPr>
              <a:t>uni</a:t>
            </a:r>
            <a:endParaRPr lang="ru-RU" sz="5400" dirty="0">
              <a:solidFill>
                <a:srgbClr val="151515"/>
              </a:solidFill>
              <a:latin typeface="Actay Wide Bd" pitchFamily="50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9B21C73-E321-7221-56C2-E7C37FE52EC8}"/>
              </a:ext>
            </a:extLst>
          </p:cNvPr>
          <p:cNvGrpSpPr/>
          <p:nvPr/>
        </p:nvGrpSpPr>
        <p:grpSpPr>
          <a:xfrm>
            <a:off x="371475" y="476250"/>
            <a:ext cx="2056695" cy="588433"/>
            <a:chOff x="371475" y="476250"/>
            <a:chExt cx="2056695" cy="588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EA0C53-58FC-510C-13D7-650F1CCE8D7B}"/>
                </a:ext>
              </a:extLst>
            </p:cNvPr>
            <p:cNvSpPr txBox="1"/>
            <p:nvPr/>
          </p:nvSpPr>
          <p:spPr>
            <a:xfrm>
              <a:off x="1275645" y="570411"/>
              <a:ext cx="1152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dirty="0" err="1">
                  <a:latin typeface="Manrope SemiBold" pitchFamily="2" charset="0"/>
                </a:rPr>
                <a:t>Ламтех</a:t>
              </a:r>
              <a:endParaRPr lang="ru-RU" dirty="0">
                <a:latin typeface="Manrope SemiBold" pitchFamily="2" charset="0"/>
              </a:endParaRPr>
            </a:p>
          </p:txBody>
        </p: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5634CB98-B940-FA51-D3CA-3726E0C42F2A}"/>
                </a:ext>
              </a:extLst>
            </p:cNvPr>
            <p:cNvSpPr/>
            <p:nvPr/>
          </p:nvSpPr>
          <p:spPr>
            <a:xfrm>
              <a:off x="371475" y="476250"/>
              <a:ext cx="778933" cy="588433"/>
            </a:xfrm>
            <a:prstGeom prst="roundRect">
              <a:avLst/>
            </a:prstGeom>
            <a:solidFill>
              <a:srgbClr val="151515">
                <a:alpha val="5000"/>
              </a:srgbClr>
            </a:solidFill>
            <a:ln>
              <a:solidFill>
                <a:srgbClr val="1515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151515"/>
                  </a:solidFill>
                  <a:latin typeface="Actay Wide Bd" pitchFamily="50" charset="-52"/>
                </a:rPr>
                <a:t>№5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0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5E5E7-3472-5111-C0BE-A24CD5A2E349}"/>
              </a:ext>
            </a:extLst>
          </p:cNvPr>
          <p:cNvSpPr txBox="1"/>
          <p:nvPr/>
        </p:nvSpPr>
        <p:spPr>
          <a:xfrm>
            <a:off x="473413" y="204054"/>
            <a:ext cx="8270213" cy="77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4000">
                <a:solidFill>
                  <a:srgbClr val="151515"/>
                </a:solidFill>
                <a:latin typeface="Actay Wide Bd" pitchFamily="50" charset="-52"/>
              </a:defRPr>
            </a:lvl1pPr>
          </a:lstStyle>
          <a:p>
            <a:r>
              <a:rPr lang="ru-RU" dirty="0"/>
              <a:t>Наш технологический стек</a:t>
            </a: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3CC8BF1E-4023-DC3F-DA31-F0971FD0E457}"/>
              </a:ext>
            </a:extLst>
          </p:cNvPr>
          <p:cNvGrpSpPr/>
          <p:nvPr/>
        </p:nvGrpSpPr>
        <p:grpSpPr>
          <a:xfrm>
            <a:off x="587375" y="1513840"/>
            <a:ext cx="4528185" cy="882980"/>
            <a:chOff x="587375" y="1513840"/>
            <a:chExt cx="4528185" cy="882980"/>
          </a:xfrm>
        </p:grpSpPr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EAD7A73E-9901-619D-8A35-DBD2762080B0}"/>
                </a:ext>
              </a:extLst>
            </p:cNvPr>
            <p:cNvGrpSpPr/>
            <p:nvPr/>
          </p:nvGrpSpPr>
          <p:grpSpPr>
            <a:xfrm>
              <a:off x="587375" y="1513840"/>
              <a:ext cx="4528185" cy="882980"/>
              <a:chOff x="587375" y="1254760"/>
              <a:chExt cx="4528185" cy="882980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A80C7B0-FF0D-22B6-3708-BA1269948203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Прямоугольник: скругленные верхние углы 22">
                <a:extLst>
                  <a:ext uri="{FF2B5EF4-FFF2-40B4-BE49-F238E27FC236}">
                    <a16:creationId xmlns:a16="http://schemas.microsoft.com/office/drawing/2014/main" id="{BA38F288-FEF4-7796-8AE5-0F9808CE951A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63F2"/>
              </a:solidFill>
              <a:ln>
                <a:noFill/>
              </a:ln>
              <a:effectLst>
                <a:outerShdw blurRad="368300" dist="38100" algn="l" rotWithShape="0">
                  <a:srgbClr val="0063F2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7C5C0C8A-85A3-CFC6-93DE-19088D895184}"/>
                </a:ext>
              </a:extLst>
            </p:cNvPr>
            <p:cNvGrpSpPr/>
            <p:nvPr/>
          </p:nvGrpSpPr>
          <p:grpSpPr>
            <a:xfrm>
              <a:off x="1036955" y="1609082"/>
              <a:ext cx="3169920" cy="692497"/>
              <a:chOff x="1036955" y="1375994"/>
              <a:chExt cx="3169920" cy="69249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BFEE5-3E93-0C66-E6C9-D33FFBE78E13}"/>
                  </a:ext>
                </a:extLst>
              </p:cNvPr>
              <p:cNvSpPr txBox="1"/>
              <p:nvPr/>
            </p:nvSpPr>
            <p:spPr>
              <a:xfrm>
                <a:off x="1036955" y="1375994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solidFill>
                      <a:srgbClr val="151515"/>
                    </a:solidFill>
                    <a:effectLst/>
                    <a:latin typeface="Manrope SemiBold" pitchFamily="2" charset="0"/>
                  </a:rPr>
                  <a:t>Языки программирования</a:t>
                </a:r>
                <a:endParaRPr lang="ru-RU" dirty="0">
                  <a:solidFill>
                    <a:srgbClr val="151515"/>
                  </a:solidFill>
                  <a:latin typeface="Manrope SemiBold" pitchFamily="2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16215-82F6-2111-9E41-69E4D63DC73F}"/>
                  </a:ext>
                </a:extLst>
              </p:cNvPr>
              <p:cNvSpPr txBox="1"/>
              <p:nvPr/>
            </p:nvSpPr>
            <p:spPr>
              <a:xfrm>
                <a:off x="1036955" y="1745326"/>
                <a:ext cx="146304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Javascript</a:t>
                </a:r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, Go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23D5D21F-E7F9-460D-3583-DCDA0AAFA9CC}"/>
              </a:ext>
            </a:extLst>
          </p:cNvPr>
          <p:cNvGrpSpPr/>
          <p:nvPr/>
        </p:nvGrpSpPr>
        <p:grpSpPr>
          <a:xfrm>
            <a:off x="587375" y="2608213"/>
            <a:ext cx="4528185" cy="882980"/>
            <a:chOff x="587375" y="2608213"/>
            <a:chExt cx="4528185" cy="882980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ECCD40DD-35C2-4DA8-DF4D-419BDEC28201}"/>
                </a:ext>
              </a:extLst>
            </p:cNvPr>
            <p:cNvGrpSpPr/>
            <p:nvPr/>
          </p:nvGrpSpPr>
          <p:grpSpPr>
            <a:xfrm>
              <a:off x="587375" y="2608213"/>
              <a:ext cx="4528185" cy="882980"/>
              <a:chOff x="587375" y="1254760"/>
              <a:chExt cx="4528185" cy="882980"/>
            </a:xfrm>
          </p:grpSpPr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1AEC23F1-1222-2BDD-E75C-A91C5D480000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0" name="Прямоугольник: скругленные верхние углы 29">
                <a:extLst>
                  <a:ext uri="{FF2B5EF4-FFF2-40B4-BE49-F238E27FC236}">
                    <a16:creationId xmlns:a16="http://schemas.microsoft.com/office/drawing/2014/main" id="{2B198CB3-1DF3-B185-0CCF-36B207B2867F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6A5FDA"/>
              </a:solidFill>
              <a:ln>
                <a:noFill/>
              </a:ln>
              <a:effectLst>
                <a:outerShdw blurRad="368300" dist="38100" algn="l" rotWithShape="0">
                  <a:srgbClr val="6A5FD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CD131636-7953-F84A-6892-13A798F859D4}"/>
                </a:ext>
              </a:extLst>
            </p:cNvPr>
            <p:cNvGrpSpPr/>
            <p:nvPr/>
          </p:nvGrpSpPr>
          <p:grpSpPr>
            <a:xfrm>
              <a:off x="1036955" y="2703455"/>
              <a:ext cx="3169920" cy="692497"/>
              <a:chOff x="513080" y="2137740"/>
              <a:chExt cx="3169920" cy="69249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148F3C-A0B0-3247-6D9E-790B38CF1CCB}"/>
                  </a:ext>
                </a:extLst>
              </p:cNvPr>
              <p:cNvSpPr txBox="1"/>
              <p:nvPr/>
            </p:nvSpPr>
            <p:spPr>
              <a:xfrm>
                <a:off x="513080" y="21377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 err="1">
                    <a:solidFill>
                      <a:srgbClr val="151515"/>
                    </a:solidFill>
                    <a:effectLst/>
                    <a:latin typeface="Manrope SemiBold" pitchFamily="2" charset="0"/>
                  </a:rPr>
                  <a:t>Фронтенд</a:t>
                </a:r>
                <a:endParaRPr lang="ru-RU" dirty="0">
                  <a:solidFill>
                    <a:srgbClr val="151515"/>
                  </a:solidFill>
                  <a:latin typeface="Manrope SemiBold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91B2A1-73DC-C200-9BBF-3463FABF3AC6}"/>
                  </a:ext>
                </a:extLst>
              </p:cNvPr>
              <p:cNvSpPr txBox="1"/>
              <p:nvPr/>
            </p:nvSpPr>
            <p:spPr>
              <a:xfrm>
                <a:off x="513080" y="2507072"/>
                <a:ext cx="212852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React, Tailwind,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Axios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16D357B-14B1-CAC6-6813-2D8ED4DCFDEB}"/>
              </a:ext>
            </a:extLst>
          </p:cNvPr>
          <p:cNvGrpSpPr/>
          <p:nvPr/>
        </p:nvGrpSpPr>
        <p:grpSpPr>
          <a:xfrm>
            <a:off x="587375" y="3663674"/>
            <a:ext cx="4528185" cy="1178573"/>
            <a:chOff x="587375" y="3663674"/>
            <a:chExt cx="4528185" cy="1178573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084E9209-A1DC-074D-757A-5AFC78F09766}"/>
                </a:ext>
              </a:extLst>
            </p:cNvPr>
            <p:cNvGrpSpPr/>
            <p:nvPr/>
          </p:nvGrpSpPr>
          <p:grpSpPr>
            <a:xfrm>
              <a:off x="587375" y="3663674"/>
              <a:ext cx="4528185" cy="1178573"/>
              <a:chOff x="587375" y="1254760"/>
              <a:chExt cx="4528185" cy="882980"/>
            </a:xfrm>
          </p:grpSpPr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583B4FDC-36AE-A180-3680-66133032E765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: скругленные верхние углы 32">
                <a:extLst>
                  <a:ext uri="{FF2B5EF4-FFF2-40B4-BE49-F238E27FC236}">
                    <a16:creationId xmlns:a16="http://schemas.microsoft.com/office/drawing/2014/main" id="{21282D36-02BA-85DA-6033-C6FBFA2FAABB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47301DE4-F672-C9BD-A2F0-75574AF79EBC}"/>
                </a:ext>
              </a:extLst>
            </p:cNvPr>
            <p:cNvGrpSpPr/>
            <p:nvPr/>
          </p:nvGrpSpPr>
          <p:grpSpPr>
            <a:xfrm>
              <a:off x="1036955" y="3791295"/>
              <a:ext cx="3169920" cy="923330"/>
              <a:chOff x="513080" y="2950540"/>
              <a:chExt cx="3169920" cy="92333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82BB7-318E-7EAA-31B4-2A59616EAFF5}"/>
                  </a:ext>
                </a:extLst>
              </p:cNvPr>
              <p:cNvSpPr txBox="1"/>
              <p:nvPr/>
            </p:nvSpPr>
            <p:spPr>
              <a:xfrm>
                <a:off x="513080" y="29505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151515"/>
                    </a:solidFill>
                    <a:latin typeface="Manrope SemiBold" pitchFamily="2" charset="0"/>
                  </a:rPr>
                  <a:t>Бэкенд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9B9DB4-48A9-E15F-0C8F-415D05301697}"/>
                  </a:ext>
                </a:extLst>
              </p:cNvPr>
              <p:cNvSpPr txBox="1"/>
              <p:nvPr/>
            </p:nvSpPr>
            <p:spPr>
              <a:xfrm>
                <a:off x="513080" y="3319872"/>
                <a:ext cx="307340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Go + Gorilla,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Cors</a:t>
                </a:r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, Socet.io, Express, JWT, </a:t>
                </a:r>
                <a:r>
                  <a:rPr lang="en-US" sz="1500" b="0" i="0" dirty="0" err="1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Bcrypt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8941D22-744C-45BA-BBCF-63B5009E9F7C}"/>
              </a:ext>
            </a:extLst>
          </p:cNvPr>
          <p:cNvGrpSpPr/>
          <p:nvPr/>
        </p:nvGrpSpPr>
        <p:grpSpPr>
          <a:xfrm>
            <a:off x="587375" y="5109969"/>
            <a:ext cx="4528185" cy="882980"/>
            <a:chOff x="587375" y="5109969"/>
            <a:chExt cx="4528185" cy="882980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86DBF97F-EC5A-CC7B-1020-60BC3C11EDBA}"/>
                </a:ext>
              </a:extLst>
            </p:cNvPr>
            <p:cNvGrpSpPr/>
            <p:nvPr/>
          </p:nvGrpSpPr>
          <p:grpSpPr>
            <a:xfrm>
              <a:off x="587375" y="5109969"/>
              <a:ext cx="4528185" cy="882980"/>
              <a:chOff x="587375" y="1254760"/>
              <a:chExt cx="4528185" cy="882980"/>
            </a:xfrm>
          </p:grpSpPr>
          <p:sp>
            <p:nvSpPr>
              <p:cNvPr id="41" name="Прямоугольник: скругленные углы 40">
                <a:extLst>
                  <a:ext uri="{FF2B5EF4-FFF2-40B4-BE49-F238E27FC236}">
                    <a16:creationId xmlns:a16="http://schemas.microsoft.com/office/drawing/2014/main" id="{D484B6D1-EE15-0A94-8CE1-256606B330CC}"/>
                  </a:ext>
                </a:extLst>
              </p:cNvPr>
              <p:cNvSpPr/>
              <p:nvPr/>
            </p:nvSpPr>
            <p:spPr>
              <a:xfrm>
                <a:off x="587375" y="1254760"/>
                <a:ext cx="452818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Прямоугольник: скругленные верхние углы 41">
                <a:extLst>
                  <a:ext uri="{FF2B5EF4-FFF2-40B4-BE49-F238E27FC236}">
                    <a16:creationId xmlns:a16="http://schemas.microsoft.com/office/drawing/2014/main" id="{6FA3CBC0-6D22-1769-54E2-2A430178622C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B83A52C2-CFD0-43D6-6F58-8E18C9E9306F}"/>
                </a:ext>
              </a:extLst>
            </p:cNvPr>
            <p:cNvGrpSpPr/>
            <p:nvPr/>
          </p:nvGrpSpPr>
          <p:grpSpPr>
            <a:xfrm>
              <a:off x="1036955" y="5205211"/>
              <a:ext cx="3169920" cy="692497"/>
              <a:chOff x="513080" y="4144340"/>
              <a:chExt cx="3169920" cy="69249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FCA51-F656-AC1B-7BA5-CED80C2AD9A4}"/>
                  </a:ext>
                </a:extLst>
              </p:cNvPr>
              <p:cNvSpPr txBox="1"/>
              <p:nvPr/>
            </p:nvSpPr>
            <p:spPr>
              <a:xfrm>
                <a:off x="513080" y="4144340"/>
                <a:ext cx="3169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151515"/>
                    </a:solidFill>
                    <a:latin typeface="Manrope SemiBold" pitchFamily="2" charset="0"/>
                  </a:rPr>
                  <a:t>Базы данных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2BA2DC-BFDA-4981-A2AD-EE905E8C161D}"/>
                  </a:ext>
                </a:extLst>
              </p:cNvPr>
              <p:cNvSpPr txBox="1"/>
              <p:nvPr/>
            </p:nvSpPr>
            <p:spPr>
              <a:xfrm>
                <a:off x="513080" y="4513672"/>
                <a:ext cx="307340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500" b="0" i="0" dirty="0">
                    <a:solidFill>
                      <a:srgbClr val="151515"/>
                    </a:solidFill>
                    <a:effectLst/>
                    <a:latin typeface="Manrope" pitchFamily="2" charset="0"/>
                  </a:rPr>
                  <a:t>MongoDB, PostgreSQL</a:t>
                </a:r>
                <a:endParaRPr lang="ru-RU" sz="1500" dirty="0">
                  <a:solidFill>
                    <a:srgbClr val="151515"/>
                  </a:solidFill>
                  <a:latin typeface="Manrope" pitchFamily="2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C4AB82-D01E-5F54-DE0A-8F5D89086265}"/>
              </a:ext>
            </a:extLst>
          </p:cNvPr>
          <p:cNvSpPr txBox="1"/>
          <p:nvPr/>
        </p:nvSpPr>
        <p:spPr>
          <a:xfrm>
            <a:off x="6096000" y="4435952"/>
            <a:ext cx="4597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500" dirty="0"/>
              <a:t>Для веб-приложения мы использовали: </a:t>
            </a:r>
            <a:r>
              <a:rPr lang="ru-RU" sz="1500" dirty="0" err="1"/>
              <a:t>React</a:t>
            </a:r>
            <a:r>
              <a:rPr lang="ru-RU" sz="1500" dirty="0"/>
              <a:t>.</a:t>
            </a:r>
            <a:br>
              <a:rPr lang="ru-RU" sz="1500" dirty="0"/>
            </a:br>
            <a:r>
              <a:rPr lang="ru-RU" sz="1500" dirty="0"/>
              <a:t>На </a:t>
            </a:r>
            <a:r>
              <a:rPr lang="ru-RU" sz="1500" dirty="0" err="1"/>
              <a:t>бекэнде</a:t>
            </a:r>
            <a:r>
              <a:rPr lang="ru-RU" sz="1500" dirty="0"/>
              <a:t> используется </a:t>
            </a:r>
            <a:r>
              <a:rPr lang="ru-RU" sz="1500" dirty="0" err="1"/>
              <a:t>Node</a:t>
            </a:r>
            <a:r>
              <a:rPr lang="ru-RU" sz="1500" dirty="0"/>
              <a:t> + Express.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5523E-C4BC-ABD6-FB39-78DF639CB8E9}"/>
              </a:ext>
            </a:extLst>
          </p:cNvPr>
          <p:cNvSpPr txBox="1"/>
          <p:nvPr/>
        </p:nvSpPr>
        <p:spPr>
          <a:xfrm>
            <a:off x="6096000" y="5066711"/>
            <a:ext cx="4391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500" dirty="0"/>
              <a:t>Также пару </a:t>
            </a:r>
            <a:r>
              <a:rPr lang="ru-RU" sz="1500" dirty="0" err="1"/>
              <a:t>api</a:t>
            </a:r>
            <a:r>
              <a:rPr lang="ru-RU" sz="1500" dirty="0"/>
              <a:t> (сервисов) написано на Go. </a:t>
            </a:r>
            <a:br>
              <a:rPr lang="ru-RU" sz="1500" dirty="0"/>
            </a:br>
            <a:r>
              <a:rPr lang="ru-RU" sz="1500" dirty="0"/>
              <a:t>Из безопасности - это шифрование данных при помощи </a:t>
            </a:r>
            <a:r>
              <a:rPr lang="ru-RU" sz="1500" dirty="0" err="1"/>
              <a:t>bcrypt</a:t>
            </a:r>
            <a:r>
              <a:rPr lang="ru-RU" sz="1500" dirty="0"/>
              <a:t>. JWT </a:t>
            </a:r>
            <a:r>
              <a:rPr lang="ru-RU" sz="1500" dirty="0" err="1"/>
              <a:t>token</a:t>
            </a:r>
            <a:r>
              <a:rPr lang="ru-RU" sz="1500" dirty="0"/>
              <a:t> для авторизации и аутентификации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F72618B-CF1E-D799-9E5D-02EC5CD7E017}"/>
              </a:ext>
            </a:extLst>
          </p:cNvPr>
          <p:cNvGrpSpPr/>
          <p:nvPr/>
        </p:nvGrpSpPr>
        <p:grpSpPr>
          <a:xfrm>
            <a:off x="6096000" y="1403798"/>
            <a:ext cx="3901440" cy="1266597"/>
            <a:chOff x="6096000" y="1403798"/>
            <a:chExt cx="3901440" cy="12665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CE599E-7384-0757-46FA-C25D0A3BEFBF}"/>
                </a:ext>
              </a:extLst>
            </p:cNvPr>
            <p:cNvSpPr txBox="1"/>
            <p:nvPr/>
          </p:nvSpPr>
          <p:spPr>
            <a:xfrm>
              <a:off x="6096000" y="1885565"/>
              <a:ext cx="390144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sz="1500" dirty="0"/>
                <a:t>Проект запускается локально на компьютере. Сервис с 3d панорамой находится на хостинге </a:t>
              </a:r>
              <a:r>
                <a:rPr lang="ru-RU" sz="1500" dirty="0" err="1"/>
                <a:t>Netlify</a:t>
              </a:r>
              <a:endParaRPr lang="ru-RU" sz="15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2629A9-6139-8B17-2C79-68FD82153A27}"/>
                </a:ext>
              </a:extLst>
            </p:cNvPr>
            <p:cNvSpPr txBox="1"/>
            <p:nvPr/>
          </p:nvSpPr>
          <p:spPr>
            <a:xfrm>
              <a:off x="6096000" y="1403798"/>
              <a:ext cx="390144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sz="2500" dirty="0">
                  <a:latin typeface="Manrope ExtraBold" pitchFamily="2" charset="0"/>
                </a:rPr>
                <a:t>Как запустить проект?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7F59A8E-5988-0C23-E247-A5167009A353}"/>
              </a:ext>
            </a:extLst>
          </p:cNvPr>
          <p:cNvSpPr txBox="1"/>
          <p:nvPr/>
        </p:nvSpPr>
        <p:spPr>
          <a:xfrm>
            <a:off x="6096000" y="3491193"/>
            <a:ext cx="3901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2500" dirty="0">
                <a:latin typeface="Manrope ExtraBold" pitchFamily="2" charset="0"/>
              </a:rPr>
              <a:t>Безопасность </a:t>
            </a:r>
          </a:p>
          <a:p>
            <a:r>
              <a:rPr lang="ru-RU" sz="2500" dirty="0">
                <a:latin typeface="Manrope ExtraBold" pitchFamily="2" charset="0"/>
              </a:rPr>
              <a:t>и другие технологии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C373D4-E930-965E-22CD-37A3B4DD04CC}"/>
              </a:ext>
            </a:extLst>
          </p:cNvPr>
          <p:cNvSpPr txBox="1"/>
          <p:nvPr/>
        </p:nvSpPr>
        <p:spPr>
          <a:xfrm>
            <a:off x="9596607" y="-1421431"/>
            <a:ext cx="2321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pPr algn="r"/>
            <a:r>
              <a:rPr lang="ru-RU" dirty="0">
                <a:latin typeface="Manrope SemiBold" pitchFamily="2" charset="0"/>
              </a:rPr>
              <a:t>Чеченская республика</a:t>
            </a:r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98F25F5-84B3-0685-A241-5F26AA620C05}"/>
              </a:ext>
            </a:extLst>
          </p:cNvPr>
          <p:cNvGrpSpPr/>
          <p:nvPr/>
        </p:nvGrpSpPr>
        <p:grpSpPr>
          <a:xfrm>
            <a:off x="371475" y="-1286028"/>
            <a:ext cx="2056695" cy="588433"/>
            <a:chOff x="371475" y="476250"/>
            <a:chExt cx="2056695" cy="58843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5EA462-E23A-C36B-31CB-FF5BC97A3A06}"/>
                </a:ext>
              </a:extLst>
            </p:cNvPr>
            <p:cNvSpPr txBox="1"/>
            <p:nvPr/>
          </p:nvSpPr>
          <p:spPr>
            <a:xfrm>
              <a:off x="1275645" y="570411"/>
              <a:ext cx="1152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r>
                <a:rPr lang="ru-RU" dirty="0" err="1">
                  <a:latin typeface="Manrope SemiBold" pitchFamily="2" charset="0"/>
                </a:rPr>
                <a:t>Ламтех</a:t>
              </a:r>
              <a:endParaRPr lang="ru-RU" dirty="0">
                <a:latin typeface="Manrope SemiBold" pitchFamily="2" charset="0"/>
              </a:endParaRPr>
            </a:p>
          </p:txBody>
        </p:sp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2D0114EA-BDCD-BC17-8633-7918C68EA653}"/>
                </a:ext>
              </a:extLst>
            </p:cNvPr>
            <p:cNvSpPr/>
            <p:nvPr/>
          </p:nvSpPr>
          <p:spPr>
            <a:xfrm>
              <a:off x="371475" y="476250"/>
              <a:ext cx="778933" cy="588433"/>
            </a:xfrm>
            <a:prstGeom prst="roundRect">
              <a:avLst/>
            </a:prstGeom>
            <a:solidFill>
              <a:srgbClr val="151515">
                <a:alpha val="5000"/>
              </a:srgbClr>
            </a:solidFill>
            <a:ln>
              <a:solidFill>
                <a:srgbClr val="1515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rgbClr val="151515"/>
                  </a:solidFill>
                  <a:latin typeface="Actay Wide Bd" pitchFamily="50" charset="-52"/>
                </a:rPr>
                <a:t>№5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0E607E5B-D6A0-8827-282D-1782A0A7C3DF}"/>
              </a:ext>
            </a:extLst>
          </p:cNvPr>
          <p:cNvGrpSpPr/>
          <p:nvPr/>
        </p:nvGrpSpPr>
        <p:grpSpPr>
          <a:xfrm>
            <a:off x="2428170" y="7217244"/>
            <a:ext cx="7335663" cy="2646878"/>
            <a:chOff x="2428170" y="1964035"/>
            <a:chExt cx="7335663" cy="26468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6859FF-036A-B5FF-A2E9-87EF029C4CEC}"/>
                </a:ext>
              </a:extLst>
            </p:cNvPr>
            <p:cNvSpPr txBox="1"/>
            <p:nvPr/>
          </p:nvSpPr>
          <p:spPr>
            <a:xfrm>
              <a:off x="2428170" y="1964035"/>
              <a:ext cx="733566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dirty="0" err="1">
                  <a:solidFill>
                    <a:srgbClr val="16826A"/>
                  </a:solidFill>
                  <a:latin typeface="Actay Wide Bd" pitchFamily="50" charset="-52"/>
                </a:rPr>
                <a:t>GO</a:t>
              </a:r>
              <a:r>
                <a:rPr lang="en-US" sz="16600" dirty="0" err="1">
                  <a:solidFill>
                    <a:srgbClr val="151515"/>
                  </a:solidFill>
                  <a:latin typeface="Actay Wide Bd" pitchFamily="50" charset="-52"/>
                </a:rPr>
                <a:t>uni</a:t>
              </a:r>
              <a:endParaRPr lang="ru-RU" sz="16600" dirty="0">
                <a:solidFill>
                  <a:srgbClr val="151515"/>
                </a:solidFill>
                <a:latin typeface="Actay Wide Bd" pitchFamily="50" charset="-5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5F3F71-286E-30EC-B225-F58EFDE6C7DB}"/>
                </a:ext>
              </a:extLst>
            </p:cNvPr>
            <p:cNvSpPr txBox="1"/>
            <p:nvPr/>
          </p:nvSpPr>
          <p:spPr>
            <a:xfrm>
              <a:off x="3892551" y="4210803"/>
              <a:ext cx="440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dirty="0">
                  <a:solidFill>
                    <a:srgbClr val="151515"/>
                  </a:solidFill>
                  <a:latin typeface="Manrope"/>
                </a:rPr>
                <a:t>Твой помощник при поступлении</a:t>
              </a:r>
            </a:p>
          </p:txBody>
        </p:sp>
      </p:grpSp>
      <p:pic>
        <p:nvPicPr>
          <p:cNvPr id="58" name="Рисунок 57" descr="Изображение выглядит как Красочность, свет&#10;&#10;Автоматически созданное описание">
            <a:extLst>
              <a:ext uri="{FF2B5EF4-FFF2-40B4-BE49-F238E27FC236}">
                <a16:creationId xmlns:a16="http://schemas.microsoft.com/office/drawing/2014/main" id="{1BD4803B-F968-608D-AD40-46F48406204A}"/>
              </a:ext>
            </a:extLst>
          </p:cNvPr>
          <p:cNvPicPr/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40673" r="34911" b="33755"/>
          <a:stretch/>
        </p:blipFill>
        <p:spPr>
          <a:xfrm>
            <a:off x="-3" y="-6921670"/>
            <a:ext cx="12192006" cy="6858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982DA-DB5E-78E4-4110-74A02ADEE5C4}"/>
              </a:ext>
            </a:extLst>
          </p:cNvPr>
          <p:cNvSpPr txBox="1"/>
          <p:nvPr/>
        </p:nvSpPr>
        <p:spPr>
          <a:xfrm>
            <a:off x="261746" y="10277541"/>
            <a:ext cx="297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800" b="0" i="0" dirty="0">
                <a:effectLst/>
                <a:latin typeface="Manrope SemiBold" pitchFamily="2" charset="0"/>
              </a:rPr>
              <a:t>Разрозненная информация</a:t>
            </a:r>
            <a:endParaRPr lang="ru-RU" sz="1800" dirty="0">
              <a:latin typeface="Manrope SemiBold" pitchFamily="2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C08AC40-328C-7360-C2FB-CE65F40207F1}"/>
              </a:ext>
            </a:extLst>
          </p:cNvPr>
          <p:cNvGrpSpPr/>
          <p:nvPr/>
        </p:nvGrpSpPr>
        <p:grpSpPr>
          <a:xfrm>
            <a:off x="375708" y="11813738"/>
            <a:ext cx="3603625" cy="1178573"/>
            <a:chOff x="587375" y="1920744"/>
            <a:chExt cx="3603625" cy="1178573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D070CAB-A15E-F683-896B-DEF7D0E192A0}"/>
                </a:ext>
              </a:extLst>
            </p:cNvPr>
            <p:cNvGrpSpPr/>
            <p:nvPr/>
          </p:nvGrpSpPr>
          <p:grpSpPr>
            <a:xfrm>
              <a:off x="587375" y="1920744"/>
              <a:ext cx="3603625" cy="1178573"/>
              <a:chOff x="587375" y="1254760"/>
              <a:chExt cx="3603625" cy="882980"/>
            </a:xfrm>
          </p:grpSpPr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0CDAE678-2F36-89C2-8607-9574C30962C5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Прямоугольник: скругленные верхние углы 18">
                <a:extLst>
                  <a:ext uri="{FF2B5EF4-FFF2-40B4-BE49-F238E27FC236}">
                    <a16:creationId xmlns:a16="http://schemas.microsoft.com/office/drawing/2014/main" id="{92BA3C18-0802-7CBF-C790-B0C9C4CE0E0D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78058E-42AA-FFB7-1692-12781D17CFD9}"/>
                </a:ext>
              </a:extLst>
            </p:cNvPr>
            <p:cNvSpPr txBox="1"/>
            <p:nvPr/>
          </p:nvSpPr>
          <p:spPr>
            <a:xfrm>
              <a:off x="936838" y="2105336"/>
              <a:ext cx="30010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500" i="0" dirty="0">
                  <a:solidFill>
                    <a:srgbClr val="000000"/>
                  </a:solidFill>
                  <a:effectLst/>
                  <a:latin typeface="Manrope" pitchFamily="2" charset="0"/>
                </a:rPr>
                <a:t>70% абитуриентов </a:t>
              </a:r>
              <a:r>
                <a:rPr lang="ru-RU" sz="1500" b="0" i="0" dirty="0">
                  <a:solidFill>
                    <a:srgbClr val="000000"/>
                  </a:solidFill>
                  <a:effectLst/>
                  <a:latin typeface="Manrope" pitchFamily="2" charset="0"/>
                </a:rPr>
                <a:t>ощущают неуверенность из-за разнообразия источников</a:t>
              </a:r>
              <a:endParaRPr lang="ru-RU" sz="1500" dirty="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9B7DB46-A7B0-887F-24E9-42BD0B085EF6}"/>
              </a:ext>
            </a:extLst>
          </p:cNvPr>
          <p:cNvGrpSpPr/>
          <p:nvPr/>
        </p:nvGrpSpPr>
        <p:grpSpPr>
          <a:xfrm>
            <a:off x="375708" y="14433821"/>
            <a:ext cx="3603625" cy="1178573"/>
            <a:chOff x="587375" y="3429000"/>
            <a:chExt cx="3603625" cy="1178573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EA13EB4-5554-C79D-B1A3-B7C640782BA1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36" name="Прямоугольник: скругленные углы 35">
                <a:extLst>
                  <a:ext uri="{FF2B5EF4-FFF2-40B4-BE49-F238E27FC236}">
                    <a16:creationId xmlns:a16="http://schemas.microsoft.com/office/drawing/2014/main" id="{56C3C686-098C-C84F-F9B3-5B6839FC837C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" name="Прямоугольник: скругленные верхние углы 36">
                <a:extLst>
                  <a:ext uri="{FF2B5EF4-FFF2-40B4-BE49-F238E27FC236}">
                    <a16:creationId xmlns:a16="http://schemas.microsoft.com/office/drawing/2014/main" id="{A04D42BF-0B77-E69C-7E92-70CFB3A2F340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B85FF3-2B28-5E89-0221-558081C516E9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Интеграция данных повышает удовлетворенность выбором на 45%.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729C09-9E6F-722E-9EF4-F67D7EC83094}"/>
              </a:ext>
            </a:extLst>
          </p:cNvPr>
          <p:cNvSpPr txBox="1"/>
          <p:nvPr/>
        </p:nvSpPr>
        <p:spPr>
          <a:xfrm>
            <a:off x="4179358" y="10277541"/>
            <a:ext cx="297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500" b="0" i="0">
                <a:solidFill>
                  <a:srgbClr val="151515"/>
                </a:solidFill>
                <a:effectLst/>
                <a:latin typeface="Manrope ExtraBold" pitchFamily="2" charset="0"/>
              </a:defRPr>
            </a:lvl1pPr>
          </a:lstStyle>
          <a:p>
            <a:r>
              <a:rPr lang="ru-RU" sz="1800" dirty="0">
                <a:latin typeface="Manrope SemiBold" pitchFamily="2" charset="0"/>
              </a:rPr>
              <a:t>Недостаток реальных отзывов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796DE48-20C5-2110-2B7E-98C07436B955}"/>
              </a:ext>
            </a:extLst>
          </p:cNvPr>
          <p:cNvGrpSpPr/>
          <p:nvPr/>
        </p:nvGrpSpPr>
        <p:grpSpPr>
          <a:xfrm>
            <a:off x="4250294" y="11813738"/>
            <a:ext cx="3603624" cy="1178573"/>
            <a:chOff x="587376" y="1920744"/>
            <a:chExt cx="3603624" cy="1178573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A53FD25F-A760-854E-19AC-510F298239A5}"/>
                </a:ext>
              </a:extLst>
            </p:cNvPr>
            <p:cNvGrpSpPr/>
            <p:nvPr/>
          </p:nvGrpSpPr>
          <p:grpSpPr>
            <a:xfrm>
              <a:off x="587376" y="1920744"/>
              <a:ext cx="3603624" cy="1178573"/>
              <a:chOff x="587376" y="1254760"/>
              <a:chExt cx="3603624" cy="882980"/>
            </a:xfrm>
          </p:grpSpPr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031F14B2-7057-C7EC-4624-362A9ABF878F}"/>
                  </a:ext>
                </a:extLst>
              </p:cNvPr>
              <p:cNvSpPr/>
              <p:nvPr/>
            </p:nvSpPr>
            <p:spPr>
              <a:xfrm>
                <a:off x="587376" y="1254760"/>
                <a:ext cx="3603624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1" name="Прямоугольник: скругленные верхние углы 60">
                <a:extLst>
                  <a:ext uri="{FF2B5EF4-FFF2-40B4-BE49-F238E27FC236}">
                    <a16:creationId xmlns:a16="http://schemas.microsoft.com/office/drawing/2014/main" id="{D338A529-A530-643D-EC80-3851D3B8E31D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062E522-F6DF-9A86-CC21-75AFC5B926BC}"/>
                </a:ext>
              </a:extLst>
            </p:cNvPr>
            <p:cNvSpPr txBox="1"/>
            <p:nvPr/>
          </p:nvSpPr>
          <p:spPr>
            <a:xfrm>
              <a:off x="936838" y="2233031"/>
              <a:ext cx="312885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500" dirty="0">
                  <a:solidFill>
                    <a:srgbClr val="000000"/>
                  </a:solidFill>
                  <a:latin typeface="Manrope" pitchFamily="2" charset="0"/>
                </a:rPr>
                <a:t>Только 15% студентов находят отзывы достоверными. </a:t>
              </a:r>
            </a:p>
          </p:txBody>
        </p:sp>
      </p:grpSp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C899A891-CBD4-9A44-924F-201061229A29}"/>
              </a:ext>
            </a:extLst>
          </p:cNvPr>
          <p:cNvGrpSpPr/>
          <p:nvPr/>
        </p:nvGrpSpPr>
        <p:grpSpPr>
          <a:xfrm>
            <a:off x="4250293" y="14433821"/>
            <a:ext cx="3603625" cy="1178573"/>
            <a:chOff x="587375" y="3429000"/>
            <a:chExt cx="3603625" cy="1178573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27B217E0-86D5-F884-9BD3-F071A02EADCC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65" name="Прямоугольник: скругленные углы 64">
                <a:extLst>
                  <a:ext uri="{FF2B5EF4-FFF2-40B4-BE49-F238E27FC236}">
                    <a16:creationId xmlns:a16="http://schemas.microsoft.com/office/drawing/2014/main" id="{F4E3321D-63D5-961D-F355-18872C570A3A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6" name="Прямоугольник: скругленные верхние углы 65">
                <a:extLst>
                  <a:ext uri="{FF2B5EF4-FFF2-40B4-BE49-F238E27FC236}">
                    <a16:creationId xmlns:a16="http://schemas.microsoft.com/office/drawing/2014/main" id="{17FC90F8-1374-504B-9E27-32265126D0C2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9851D6C-806B-496E-7AD7-AC95A0B1402E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sz="1500" dirty="0">
                  <a:solidFill>
                    <a:srgbClr val="000000"/>
                  </a:solidFill>
                  <a:latin typeface="Manrope" pitchFamily="2" charset="0"/>
                </a:rPr>
                <a:t>Активные платформы отзывов увеличивают положительные решения о зачислении на 20%.</a:t>
              </a:r>
              <a:endParaRPr lang="ru-RU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2528610-C5EF-DF50-F1EA-5793299ED17C}"/>
              </a:ext>
            </a:extLst>
          </p:cNvPr>
          <p:cNvSpPr txBox="1"/>
          <p:nvPr/>
        </p:nvSpPr>
        <p:spPr>
          <a:xfrm>
            <a:off x="8156600" y="10277541"/>
            <a:ext cx="360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0" i="0">
                <a:solidFill>
                  <a:srgbClr val="151515"/>
                </a:solidFill>
                <a:effectLst/>
                <a:latin typeface="Manrope SemiBold" pitchFamily="2" charset="0"/>
              </a:defRPr>
            </a:lvl1pPr>
          </a:lstStyle>
          <a:p>
            <a:r>
              <a:rPr lang="ru-RU" dirty="0"/>
              <a:t>Отсутствие прямого общения с текущими студентами</a:t>
            </a: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F6841C67-EAF8-8873-4AA4-B670EFC2167C}"/>
              </a:ext>
            </a:extLst>
          </p:cNvPr>
          <p:cNvGrpSpPr/>
          <p:nvPr/>
        </p:nvGrpSpPr>
        <p:grpSpPr>
          <a:xfrm>
            <a:off x="8228958" y="11813738"/>
            <a:ext cx="3603624" cy="1178573"/>
            <a:chOff x="587376" y="1920744"/>
            <a:chExt cx="3603624" cy="1178573"/>
          </a:xfrm>
        </p:grpSpPr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277AE9EC-872D-6D24-256B-D0E0CF773CFA}"/>
                </a:ext>
              </a:extLst>
            </p:cNvPr>
            <p:cNvGrpSpPr/>
            <p:nvPr/>
          </p:nvGrpSpPr>
          <p:grpSpPr>
            <a:xfrm>
              <a:off x="587376" y="1920744"/>
              <a:ext cx="3603624" cy="1178573"/>
              <a:chOff x="587376" y="1254760"/>
              <a:chExt cx="3603624" cy="882980"/>
            </a:xfrm>
          </p:grpSpPr>
          <p:sp>
            <p:nvSpPr>
              <p:cNvPr id="71" name="Прямоугольник: скругленные углы 70">
                <a:extLst>
                  <a:ext uri="{FF2B5EF4-FFF2-40B4-BE49-F238E27FC236}">
                    <a16:creationId xmlns:a16="http://schemas.microsoft.com/office/drawing/2014/main" id="{3EE3D4A5-BE24-EFEF-5F64-5DBEC306C290}"/>
                  </a:ext>
                </a:extLst>
              </p:cNvPr>
              <p:cNvSpPr/>
              <p:nvPr/>
            </p:nvSpPr>
            <p:spPr>
              <a:xfrm>
                <a:off x="587376" y="1254760"/>
                <a:ext cx="3603624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2" name="Прямоугольник: скругленные верхние углы 71">
                <a:extLst>
                  <a:ext uri="{FF2B5EF4-FFF2-40B4-BE49-F238E27FC236}">
                    <a16:creationId xmlns:a16="http://schemas.microsoft.com/office/drawing/2014/main" id="{99AD075F-4CCD-5975-7D47-CAB582D9F47D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8833A4-357D-C4C9-901D-08E4B196E93B}"/>
                </a:ext>
              </a:extLst>
            </p:cNvPr>
            <p:cNvSpPr txBox="1"/>
            <p:nvPr/>
          </p:nvSpPr>
          <p:spPr>
            <a:xfrm>
              <a:off x="936838" y="2117615"/>
              <a:ext cx="3128853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Прямое общение с текущими студентами повышает уверенность в выборе на 35%.</a:t>
              </a: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8D51609-9796-49E0-3D4B-0A339339B249}"/>
              </a:ext>
            </a:extLst>
          </p:cNvPr>
          <p:cNvGrpSpPr/>
          <p:nvPr/>
        </p:nvGrpSpPr>
        <p:grpSpPr>
          <a:xfrm>
            <a:off x="8228957" y="14433821"/>
            <a:ext cx="3603625" cy="1178573"/>
            <a:chOff x="587375" y="3429000"/>
            <a:chExt cx="3603625" cy="1178573"/>
          </a:xfrm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BDD84C5D-9014-2EBC-7C48-2B33CD453F52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76" name="Прямоугольник: скругленные углы 75">
                <a:extLst>
                  <a:ext uri="{FF2B5EF4-FFF2-40B4-BE49-F238E27FC236}">
                    <a16:creationId xmlns:a16="http://schemas.microsoft.com/office/drawing/2014/main" id="{05BBC3C2-D574-1CCE-B0D9-DAA576EE66A8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7" name="Прямоугольник: скругленные верхние углы 76">
                <a:extLst>
                  <a:ext uri="{FF2B5EF4-FFF2-40B4-BE49-F238E27FC236}">
                    <a16:creationId xmlns:a16="http://schemas.microsoft.com/office/drawing/2014/main" id="{55AE8C16-142E-0312-FC29-21F01673DE1D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B84A91-7EFF-D54E-3D12-B17584A13FD4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Чат-платформы улучшают решения о поступлении </a:t>
              </a:r>
              <a:endParaRPr lang="en-US" dirty="0"/>
            </a:p>
            <a:p>
              <a:r>
                <a:rPr lang="ru-RU" dirty="0"/>
                <a:t>на 25%.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985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5E5E7-3472-5111-C0BE-A24CD5A2E349}"/>
              </a:ext>
            </a:extLst>
          </p:cNvPr>
          <p:cNvSpPr txBox="1"/>
          <p:nvPr/>
        </p:nvSpPr>
        <p:spPr>
          <a:xfrm>
            <a:off x="258571" y="212722"/>
            <a:ext cx="922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В чем заключается </a:t>
            </a:r>
            <a:r>
              <a:rPr lang="ru-RU" sz="4000" dirty="0">
                <a:solidFill>
                  <a:srgbClr val="16826A"/>
                </a:solidFill>
                <a:latin typeface="Actay Wide Bd" pitchFamily="50" charset="-52"/>
              </a:rPr>
              <a:t>проблема</a:t>
            </a:r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E8B05-140E-3FFC-2BF9-13079E948305}"/>
              </a:ext>
            </a:extLst>
          </p:cNvPr>
          <p:cNvSpPr txBox="1"/>
          <p:nvPr/>
        </p:nvSpPr>
        <p:spPr>
          <a:xfrm>
            <a:off x="261746" y="1895658"/>
            <a:ext cx="297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>
                <a:solidFill>
                  <a:srgbClr val="151515"/>
                </a:solidFill>
                <a:latin typeface="Manrope"/>
              </a:defRPr>
            </a:lvl1pPr>
          </a:lstStyle>
          <a:p>
            <a:r>
              <a:rPr lang="ru-RU" sz="1800" b="0" i="0" dirty="0">
                <a:effectLst/>
                <a:latin typeface="Manrope SemiBold" pitchFamily="2" charset="0"/>
              </a:rPr>
              <a:t>Разрозненная информация</a:t>
            </a:r>
            <a:endParaRPr lang="ru-RU" sz="1800" dirty="0">
              <a:latin typeface="Manrope SemiBold" pitchFamily="2" charset="0"/>
            </a:endParaRP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84D86DF-4FF9-6943-C531-463C0EC13868}"/>
              </a:ext>
            </a:extLst>
          </p:cNvPr>
          <p:cNvGrpSpPr/>
          <p:nvPr/>
        </p:nvGrpSpPr>
        <p:grpSpPr>
          <a:xfrm>
            <a:off x="375708" y="2875686"/>
            <a:ext cx="3603625" cy="1178573"/>
            <a:chOff x="587375" y="1920744"/>
            <a:chExt cx="3603625" cy="1178573"/>
          </a:xfrm>
        </p:grpSpPr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A49EB121-55CE-12C7-EF5B-A558692576BF}"/>
                </a:ext>
              </a:extLst>
            </p:cNvPr>
            <p:cNvGrpSpPr/>
            <p:nvPr/>
          </p:nvGrpSpPr>
          <p:grpSpPr>
            <a:xfrm>
              <a:off x="587375" y="1920744"/>
              <a:ext cx="3603625" cy="1178573"/>
              <a:chOff x="587375" y="1254760"/>
              <a:chExt cx="3603625" cy="882980"/>
            </a:xfrm>
          </p:grpSpPr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ACA2050F-C2E1-A0E5-DB37-3A89C9A40EA9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4" name="Прямоугольник: скругленные верхние углы 33">
                <a:extLst>
                  <a:ext uri="{FF2B5EF4-FFF2-40B4-BE49-F238E27FC236}">
                    <a16:creationId xmlns:a16="http://schemas.microsoft.com/office/drawing/2014/main" id="{F184385D-B229-0312-E860-FC219A000F88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4538C9-1C6E-D79C-4063-B0DA8FEFD9DF}"/>
                </a:ext>
              </a:extLst>
            </p:cNvPr>
            <p:cNvSpPr txBox="1"/>
            <p:nvPr/>
          </p:nvSpPr>
          <p:spPr>
            <a:xfrm>
              <a:off x="936838" y="2105336"/>
              <a:ext cx="300101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500" i="0" dirty="0">
                  <a:solidFill>
                    <a:srgbClr val="000000"/>
                  </a:solidFill>
                  <a:effectLst/>
                  <a:latin typeface="Manrope" pitchFamily="2" charset="0"/>
                </a:rPr>
                <a:t>70% абитуриентов </a:t>
              </a:r>
              <a:r>
                <a:rPr lang="ru-RU" sz="1500" b="0" i="0" dirty="0">
                  <a:solidFill>
                    <a:srgbClr val="000000"/>
                  </a:solidFill>
                  <a:effectLst/>
                  <a:latin typeface="Manrope" pitchFamily="2" charset="0"/>
                </a:rPr>
                <a:t>ощущают неуверенность из-за разнообразия источников</a:t>
              </a:r>
              <a:endParaRPr lang="ru-RU" sz="1500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EBA0394-1780-3CAF-49C0-3FC8FC72D12C}"/>
              </a:ext>
            </a:extLst>
          </p:cNvPr>
          <p:cNvGrpSpPr/>
          <p:nvPr/>
        </p:nvGrpSpPr>
        <p:grpSpPr>
          <a:xfrm>
            <a:off x="375708" y="4251131"/>
            <a:ext cx="3603625" cy="1178573"/>
            <a:chOff x="587375" y="3429000"/>
            <a:chExt cx="3603625" cy="1178573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1BE7D671-3121-0B42-0C4B-AD48D019AED1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36" name="Прямоугольник: скругленные углы 35">
                <a:extLst>
                  <a:ext uri="{FF2B5EF4-FFF2-40B4-BE49-F238E27FC236}">
                    <a16:creationId xmlns:a16="http://schemas.microsoft.com/office/drawing/2014/main" id="{F576455A-16E9-D553-99B2-656B2E5E1570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" name="Прямоугольник: скругленные верхние углы 36">
                <a:extLst>
                  <a:ext uri="{FF2B5EF4-FFF2-40B4-BE49-F238E27FC236}">
                    <a16:creationId xmlns:a16="http://schemas.microsoft.com/office/drawing/2014/main" id="{113D0A2E-9838-4B60-5068-A196D7757CB7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994BCE-2BFF-48F9-438F-CDB125CD1F76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Интеграция данных повышает удовлетворенность выбором на 45%.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37E178C-E404-904E-D908-433058E24EB6}"/>
              </a:ext>
            </a:extLst>
          </p:cNvPr>
          <p:cNvSpPr txBox="1"/>
          <p:nvPr/>
        </p:nvSpPr>
        <p:spPr>
          <a:xfrm>
            <a:off x="4179358" y="1895658"/>
            <a:ext cx="297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500" b="0" i="0">
                <a:solidFill>
                  <a:srgbClr val="151515"/>
                </a:solidFill>
                <a:effectLst/>
                <a:latin typeface="Manrope ExtraBold" pitchFamily="2" charset="0"/>
              </a:defRPr>
            </a:lvl1pPr>
          </a:lstStyle>
          <a:p>
            <a:r>
              <a:rPr lang="ru-RU" sz="1800" dirty="0">
                <a:latin typeface="Manrope SemiBold" pitchFamily="2" charset="0"/>
              </a:rPr>
              <a:t>Недостаток реальных отзывов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79E33BB-2566-5275-533D-D85BB9088610}"/>
              </a:ext>
            </a:extLst>
          </p:cNvPr>
          <p:cNvGrpSpPr/>
          <p:nvPr/>
        </p:nvGrpSpPr>
        <p:grpSpPr>
          <a:xfrm>
            <a:off x="4250294" y="2875686"/>
            <a:ext cx="3603624" cy="1178573"/>
            <a:chOff x="587376" y="1920744"/>
            <a:chExt cx="3603624" cy="1178573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599C4BE0-4D2B-3137-E140-D5E7F9578B8F}"/>
                </a:ext>
              </a:extLst>
            </p:cNvPr>
            <p:cNvGrpSpPr/>
            <p:nvPr/>
          </p:nvGrpSpPr>
          <p:grpSpPr>
            <a:xfrm>
              <a:off x="587376" y="1920744"/>
              <a:ext cx="3603624" cy="1178573"/>
              <a:chOff x="587376" y="1254760"/>
              <a:chExt cx="3603624" cy="882980"/>
            </a:xfrm>
          </p:grpSpPr>
          <p:sp>
            <p:nvSpPr>
              <p:cNvPr id="46" name="Прямоугольник: скругленные углы 45">
                <a:extLst>
                  <a:ext uri="{FF2B5EF4-FFF2-40B4-BE49-F238E27FC236}">
                    <a16:creationId xmlns:a16="http://schemas.microsoft.com/office/drawing/2014/main" id="{6B4E0A5B-883D-FD93-DA94-E0734890BF0C}"/>
                  </a:ext>
                </a:extLst>
              </p:cNvPr>
              <p:cNvSpPr/>
              <p:nvPr/>
            </p:nvSpPr>
            <p:spPr>
              <a:xfrm>
                <a:off x="587376" y="1254760"/>
                <a:ext cx="3603624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7" name="Прямоугольник: скругленные верхние углы 46">
                <a:extLst>
                  <a:ext uri="{FF2B5EF4-FFF2-40B4-BE49-F238E27FC236}">
                    <a16:creationId xmlns:a16="http://schemas.microsoft.com/office/drawing/2014/main" id="{1AB72C36-AE78-58B4-D7D2-4530F8E629EE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DB2496-0E3F-C736-59BA-7E4E325B642C}"/>
                </a:ext>
              </a:extLst>
            </p:cNvPr>
            <p:cNvSpPr txBox="1"/>
            <p:nvPr/>
          </p:nvSpPr>
          <p:spPr>
            <a:xfrm>
              <a:off x="936838" y="2233031"/>
              <a:ext cx="312885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500" dirty="0">
                  <a:solidFill>
                    <a:srgbClr val="000000"/>
                  </a:solidFill>
                  <a:latin typeface="Manrope" pitchFamily="2" charset="0"/>
                </a:rPr>
                <a:t>Только 15% студентов находят отзывы достоверными. 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13FB7BB-FE1B-6638-1A55-A22ADC8D9208}"/>
              </a:ext>
            </a:extLst>
          </p:cNvPr>
          <p:cNvGrpSpPr/>
          <p:nvPr/>
        </p:nvGrpSpPr>
        <p:grpSpPr>
          <a:xfrm>
            <a:off x="4250293" y="4251131"/>
            <a:ext cx="3603625" cy="1178573"/>
            <a:chOff x="587375" y="3429000"/>
            <a:chExt cx="3603625" cy="1178573"/>
          </a:xfrm>
        </p:grpSpPr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93BA3578-CA7F-E355-7B57-0C56C2349B20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51" name="Прямоугольник: скругленные углы 50">
                <a:extLst>
                  <a:ext uri="{FF2B5EF4-FFF2-40B4-BE49-F238E27FC236}">
                    <a16:creationId xmlns:a16="http://schemas.microsoft.com/office/drawing/2014/main" id="{2ABBFBF5-73B8-1A9B-4C19-A34D694124F2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" name="Прямоугольник: скругленные верхние углы 51">
                <a:extLst>
                  <a:ext uri="{FF2B5EF4-FFF2-40B4-BE49-F238E27FC236}">
                    <a16:creationId xmlns:a16="http://schemas.microsoft.com/office/drawing/2014/main" id="{213DC818-193A-FDFD-F0FC-739F02A90321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C65474-E0E4-1A4B-D020-C7271150162D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sz="1500" dirty="0">
                  <a:solidFill>
                    <a:srgbClr val="000000"/>
                  </a:solidFill>
                  <a:latin typeface="Manrope" pitchFamily="2" charset="0"/>
                </a:rPr>
                <a:t>Активные платформы отзывов увеличивают положительные решения о зачислении на 20%.</a:t>
              </a:r>
              <a:endParaRPr lang="ru-RU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8E5E743-771B-1E52-1728-127355AE3BCF}"/>
              </a:ext>
            </a:extLst>
          </p:cNvPr>
          <p:cNvSpPr txBox="1"/>
          <p:nvPr/>
        </p:nvSpPr>
        <p:spPr>
          <a:xfrm>
            <a:off x="8156600" y="1895658"/>
            <a:ext cx="3603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0" i="0">
                <a:solidFill>
                  <a:srgbClr val="151515"/>
                </a:solidFill>
                <a:effectLst/>
                <a:latin typeface="Manrope SemiBold" pitchFamily="2" charset="0"/>
              </a:defRPr>
            </a:lvl1pPr>
          </a:lstStyle>
          <a:p>
            <a:r>
              <a:rPr lang="ru-RU" dirty="0"/>
              <a:t>Отсутствие прямого общения с текущими студентами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D45B092-4055-F198-896D-FF58EFA1F309}"/>
              </a:ext>
            </a:extLst>
          </p:cNvPr>
          <p:cNvGrpSpPr/>
          <p:nvPr/>
        </p:nvGrpSpPr>
        <p:grpSpPr>
          <a:xfrm>
            <a:off x="8228958" y="2875686"/>
            <a:ext cx="3603624" cy="1178573"/>
            <a:chOff x="587376" y="1920744"/>
            <a:chExt cx="3603624" cy="1178573"/>
          </a:xfrm>
        </p:grpSpPr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2A078926-BB1C-56E7-25F4-86E1C408C9B2}"/>
                </a:ext>
              </a:extLst>
            </p:cNvPr>
            <p:cNvGrpSpPr/>
            <p:nvPr/>
          </p:nvGrpSpPr>
          <p:grpSpPr>
            <a:xfrm>
              <a:off x="587376" y="1920744"/>
              <a:ext cx="3603624" cy="1178573"/>
              <a:chOff x="587376" y="1254760"/>
              <a:chExt cx="3603624" cy="882980"/>
            </a:xfrm>
          </p:grpSpPr>
          <p:sp>
            <p:nvSpPr>
              <p:cNvPr id="68" name="Прямоугольник: скругленные углы 67">
                <a:extLst>
                  <a:ext uri="{FF2B5EF4-FFF2-40B4-BE49-F238E27FC236}">
                    <a16:creationId xmlns:a16="http://schemas.microsoft.com/office/drawing/2014/main" id="{71E1D88A-C093-6D0F-0846-075C7A82B144}"/>
                  </a:ext>
                </a:extLst>
              </p:cNvPr>
              <p:cNvSpPr/>
              <p:nvPr/>
            </p:nvSpPr>
            <p:spPr>
              <a:xfrm>
                <a:off x="587376" y="1254760"/>
                <a:ext cx="3603624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69" name="Прямоугольник: скругленные верхние углы 68">
                <a:extLst>
                  <a:ext uri="{FF2B5EF4-FFF2-40B4-BE49-F238E27FC236}">
                    <a16:creationId xmlns:a16="http://schemas.microsoft.com/office/drawing/2014/main" id="{408AD0AB-66C6-ECF1-B305-9DAF6A11F85F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858"/>
              </a:solidFill>
              <a:ln>
                <a:noFill/>
              </a:ln>
              <a:effectLst>
                <a:outerShdw blurRad="368300" dist="38100" algn="l" rotWithShape="0">
                  <a:srgbClr val="FF585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BD6BA02-2510-65DA-AAC1-722ED03B4C19}"/>
                </a:ext>
              </a:extLst>
            </p:cNvPr>
            <p:cNvSpPr txBox="1"/>
            <p:nvPr/>
          </p:nvSpPr>
          <p:spPr>
            <a:xfrm>
              <a:off x="936838" y="2117615"/>
              <a:ext cx="3128853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Прямое общение с текущими студентами повышает уверенность в выборе на 35%.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843D9888-1182-26AA-A7E0-A19690D1E443}"/>
              </a:ext>
            </a:extLst>
          </p:cNvPr>
          <p:cNvGrpSpPr/>
          <p:nvPr/>
        </p:nvGrpSpPr>
        <p:grpSpPr>
          <a:xfrm>
            <a:off x="8228957" y="4251131"/>
            <a:ext cx="3603625" cy="1178573"/>
            <a:chOff x="587375" y="3429000"/>
            <a:chExt cx="3603625" cy="1178573"/>
          </a:xfrm>
        </p:grpSpPr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id="{EDBDF6FE-CFFA-8503-936C-808C62C35D5F}"/>
                </a:ext>
              </a:extLst>
            </p:cNvPr>
            <p:cNvGrpSpPr/>
            <p:nvPr/>
          </p:nvGrpSpPr>
          <p:grpSpPr>
            <a:xfrm>
              <a:off x="587375" y="3429000"/>
              <a:ext cx="3603625" cy="1178573"/>
              <a:chOff x="587375" y="1254760"/>
              <a:chExt cx="3603625" cy="882980"/>
            </a:xfrm>
          </p:grpSpPr>
          <p:sp>
            <p:nvSpPr>
              <p:cNvPr id="73" name="Прямоугольник: скругленные углы 72">
                <a:extLst>
                  <a:ext uri="{FF2B5EF4-FFF2-40B4-BE49-F238E27FC236}">
                    <a16:creationId xmlns:a16="http://schemas.microsoft.com/office/drawing/2014/main" id="{F197421E-4733-0A01-7011-FE6E702F216A}"/>
                  </a:ext>
                </a:extLst>
              </p:cNvPr>
              <p:cNvSpPr/>
              <p:nvPr/>
            </p:nvSpPr>
            <p:spPr>
              <a:xfrm>
                <a:off x="587375" y="1254760"/>
                <a:ext cx="3603625" cy="882980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74" name="Прямоугольник: скругленные верхние углы 73">
                <a:extLst>
                  <a:ext uri="{FF2B5EF4-FFF2-40B4-BE49-F238E27FC236}">
                    <a16:creationId xmlns:a16="http://schemas.microsoft.com/office/drawing/2014/main" id="{6E92A572-5BC0-68B1-F7DB-874C1CFA9CE6}"/>
                  </a:ext>
                </a:extLst>
              </p:cNvPr>
              <p:cNvSpPr/>
              <p:nvPr/>
            </p:nvSpPr>
            <p:spPr>
              <a:xfrm rot="16200000">
                <a:off x="253394" y="1588744"/>
                <a:ext cx="867989" cy="20002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68300" dist="381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5FECAE5-6393-2E3D-F97B-F6DA80E9E895}"/>
                </a:ext>
              </a:extLst>
            </p:cNvPr>
            <p:cNvSpPr txBox="1"/>
            <p:nvPr/>
          </p:nvSpPr>
          <p:spPr>
            <a:xfrm>
              <a:off x="987426" y="3625871"/>
              <a:ext cx="2990850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sz="150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Чат-платформы улучшают решения о поступлении </a:t>
              </a:r>
              <a:endParaRPr lang="en-US" dirty="0"/>
            </a:p>
            <a:p>
              <a:r>
                <a:rPr lang="ru-RU" dirty="0"/>
                <a:t>на 25%.</a:t>
              </a:r>
            </a:p>
          </p:txBody>
        </p:sp>
      </p:grp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F6625DA1-6567-867C-0DC9-CEF7CBE55062}"/>
              </a:ext>
            </a:extLst>
          </p:cNvPr>
          <p:cNvCxnSpPr>
            <a:cxnSpLocks/>
          </p:cNvCxnSpPr>
          <p:nvPr/>
        </p:nvCxnSpPr>
        <p:spPr>
          <a:xfrm>
            <a:off x="390525" y="2636309"/>
            <a:ext cx="635000" cy="0"/>
          </a:xfrm>
          <a:prstGeom prst="line">
            <a:avLst/>
          </a:prstGeom>
          <a:ln w="25400" cap="rnd">
            <a:solidFill>
              <a:srgbClr val="1682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DDF9D5B5-EB8E-5F12-D997-3D3165091612}"/>
              </a:ext>
            </a:extLst>
          </p:cNvPr>
          <p:cNvCxnSpPr>
            <a:cxnSpLocks/>
          </p:cNvCxnSpPr>
          <p:nvPr/>
        </p:nvCxnSpPr>
        <p:spPr>
          <a:xfrm>
            <a:off x="4283314" y="2636309"/>
            <a:ext cx="415686" cy="0"/>
          </a:xfrm>
          <a:prstGeom prst="line">
            <a:avLst/>
          </a:prstGeom>
          <a:ln w="25400" cap="rnd">
            <a:solidFill>
              <a:srgbClr val="1682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A0D19C4D-51ED-0F07-48F6-0C54F8EFE922}"/>
              </a:ext>
            </a:extLst>
          </p:cNvPr>
          <p:cNvCxnSpPr>
            <a:cxnSpLocks/>
          </p:cNvCxnSpPr>
          <p:nvPr/>
        </p:nvCxnSpPr>
        <p:spPr>
          <a:xfrm>
            <a:off x="8260920" y="2636309"/>
            <a:ext cx="635000" cy="0"/>
          </a:xfrm>
          <a:prstGeom prst="line">
            <a:avLst/>
          </a:prstGeom>
          <a:ln w="25400" cap="rnd">
            <a:solidFill>
              <a:srgbClr val="1682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8E4797-66C9-7CCC-8E83-B39488AB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840" y="604216"/>
            <a:ext cx="9387838" cy="56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07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1B5CC-DA2C-CC0D-86F0-D6B7868A5C81}"/>
              </a:ext>
            </a:extLst>
          </p:cNvPr>
          <p:cNvSpPr txBox="1"/>
          <p:nvPr/>
        </p:nvSpPr>
        <p:spPr>
          <a:xfrm>
            <a:off x="246591" y="208187"/>
            <a:ext cx="3969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4000">
                <a:solidFill>
                  <a:srgbClr val="151515"/>
                </a:solidFill>
                <a:latin typeface="Actay Wide Bd" pitchFamily="50" charset="-52"/>
              </a:defRPr>
            </a:lvl1pPr>
          </a:lstStyle>
          <a:p>
            <a:r>
              <a:rPr lang="ru-RU" dirty="0"/>
              <a:t>Ценность до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C9839-D7B3-2AB6-AE9F-4CFF25F24DE4}"/>
              </a:ext>
            </a:extLst>
          </p:cNvPr>
          <p:cNvSpPr txBox="1"/>
          <p:nvPr/>
        </p:nvSpPr>
        <p:spPr>
          <a:xfrm>
            <a:off x="288471" y="9637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anrope" pitchFamily="2" charset="0"/>
              </a:defRPr>
            </a:lvl1pPr>
          </a:lstStyle>
          <a:p>
            <a:r>
              <a:rPr lang="ru-RU"/>
              <a:t>Пользователи тратят много времени на поиск, фильтрацию и анализ новостной информации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49EFD2E-C74D-F191-D834-DE2D6B7D0D49}"/>
              </a:ext>
            </a:extLst>
          </p:cNvPr>
          <p:cNvGrpSpPr/>
          <p:nvPr/>
        </p:nvGrpSpPr>
        <p:grpSpPr>
          <a:xfrm>
            <a:off x="371475" y="1899919"/>
            <a:ext cx="5724525" cy="1529081"/>
            <a:chOff x="587375" y="4288790"/>
            <a:chExt cx="5465445" cy="1529081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1E84EE2D-24B3-3017-5E07-03EFD9516EC7}"/>
                </a:ext>
              </a:extLst>
            </p:cNvPr>
            <p:cNvGrpSpPr/>
            <p:nvPr/>
          </p:nvGrpSpPr>
          <p:grpSpPr>
            <a:xfrm>
              <a:off x="587375" y="4288790"/>
              <a:ext cx="5465445" cy="1529081"/>
              <a:chOff x="587375" y="1254760"/>
              <a:chExt cx="5465445" cy="788656"/>
            </a:xfrm>
          </p:grpSpPr>
          <p:sp>
            <p:nvSpPr>
              <p:cNvPr id="13" name="Прямоугольник: скругленные углы 12">
                <a:extLst>
                  <a:ext uri="{FF2B5EF4-FFF2-40B4-BE49-F238E27FC236}">
                    <a16:creationId xmlns:a16="http://schemas.microsoft.com/office/drawing/2014/main" id="{C8921F68-4EB5-E707-7FB1-61E882D1B868}"/>
                  </a:ext>
                </a:extLst>
              </p:cNvPr>
              <p:cNvSpPr/>
              <p:nvPr/>
            </p:nvSpPr>
            <p:spPr>
              <a:xfrm>
                <a:off x="587375" y="1254760"/>
                <a:ext cx="5465445" cy="788656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Прямоугольник: скругленные верхние углы 13">
                <a:extLst>
                  <a:ext uri="{FF2B5EF4-FFF2-40B4-BE49-F238E27FC236}">
                    <a16:creationId xmlns:a16="http://schemas.microsoft.com/office/drawing/2014/main" id="{ED5A8B5D-5F20-E439-599B-1854F7A4A6B9}"/>
                  </a:ext>
                </a:extLst>
              </p:cNvPr>
              <p:cNvSpPr/>
              <p:nvPr/>
            </p:nvSpPr>
            <p:spPr>
              <a:xfrm rot="16200000">
                <a:off x="293060" y="1549076"/>
                <a:ext cx="788655" cy="2000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63F2"/>
              </a:solidFill>
              <a:ln>
                <a:noFill/>
              </a:ln>
              <a:effectLst>
                <a:outerShdw blurRad="368300" dist="38100" algn="l" rotWithShape="0">
                  <a:srgbClr val="0063F2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D6A0F-3471-5598-CC63-C9C81D290AE3}"/>
                </a:ext>
              </a:extLst>
            </p:cNvPr>
            <p:cNvSpPr txBox="1"/>
            <p:nvPr/>
          </p:nvSpPr>
          <p:spPr>
            <a:xfrm>
              <a:off x="996950" y="4544605"/>
              <a:ext cx="50558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b="0" i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Manrope" pitchFamily="2" charset="0"/>
                </a:defRPr>
              </a:lvl1pPr>
            </a:lstStyle>
            <a:p>
              <a:r>
                <a:rPr lang="ru-RU" dirty="0"/>
                <a:t>Информационный поток часто бывает слишком обширным, что затрудняет </a:t>
              </a:r>
              <a:endParaRPr lang="en-US" dirty="0"/>
            </a:p>
            <a:p>
              <a:r>
                <a:rPr lang="ru-RU" dirty="0"/>
                <a:t>освоение всей актуальной информации.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36DE94B-1365-ADA9-218C-79631E4F41DF}"/>
              </a:ext>
            </a:extLst>
          </p:cNvPr>
          <p:cNvGrpSpPr/>
          <p:nvPr/>
        </p:nvGrpSpPr>
        <p:grpSpPr>
          <a:xfrm>
            <a:off x="371475" y="3786556"/>
            <a:ext cx="5724525" cy="1529081"/>
            <a:chOff x="587375" y="4288790"/>
            <a:chExt cx="5724525" cy="1529081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DFD012A6-E581-DFC3-8329-3D5F0185AD04}"/>
                </a:ext>
              </a:extLst>
            </p:cNvPr>
            <p:cNvGrpSpPr/>
            <p:nvPr/>
          </p:nvGrpSpPr>
          <p:grpSpPr>
            <a:xfrm>
              <a:off x="587375" y="4288790"/>
              <a:ext cx="5724525" cy="1529081"/>
              <a:chOff x="587375" y="1254760"/>
              <a:chExt cx="5724525" cy="788656"/>
            </a:xfrm>
          </p:grpSpPr>
          <p:sp>
            <p:nvSpPr>
              <p:cNvPr id="19" name="Прямоугольник: скругленные углы 18">
                <a:extLst>
                  <a:ext uri="{FF2B5EF4-FFF2-40B4-BE49-F238E27FC236}">
                    <a16:creationId xmlns:a16="http://schemas.microsoft.com/office/drawing/2014/main" id="{62BB8128-20B3-7966-67C2-62557C933F10}"/>
                  </a:ext>
                </a:extLst>
              </p:cNvPr>
              <p:cNvSpPr/>
              <p:nvPr/>
            </p:nvSpPr>
            <p:spPr>
              <a:xfrm>
                <a:off x="587375" y="1254760"/>
                <a:ext cx="5724525" cy="788656"/>
              </a:xfrm>
              <a:prstGeom prst="roundRect">
                <a:avLst/>
              </a:prstGeom>
              <a:solidFill>
                <a:srgbClr val="F5F7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0" name="Прямоугольник: скругленные верхние углы 19">
                <a:extLst>
                  <a:ext uri="{FF2B5EF4-FFF2-40B4-BE49-F238E27FC236}">
                    <a16:creationId xmlns:a16="http://schemas.microsoft.com/office/drawing/2014/main" id="{7A96443E-0C38-4E99-76C2-B672D475E7D0}"/>
                  </a:ext>
                </a:extLst>
              </p:cNvPr>
              <p:cNvSpPr/>
              <p:nvPr/>
            </p:nvSpPr>
            <p:spPr>
              <a:xfrm rot="16200000">
                <a:off x="293060" y="1549076"/>
                <a:ext cx="788655" cy="20002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63F2"/>
              </a:solidFill>
              <a:ln>
                <a:noFill/>
              </a:ln>
              <a:effectLst>
                <a:outerShdw blurRad="368300" dist="38100" algn="l" rotWithShape="0">
                  <a:srgbClr val="0063F2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891F57-34A5-6A8C-6B57-8ABEF836FF19}"/>
                </a:ext>
              </a:extLst>
            </p:cNvPr>
            <p:cNvSpPr txBox="1"/>
            <p:nvPr/>
          </p:nvSpPr>
          <p:spPr>
            <a:xfrm>
              <a:off x="996950" y="4544605"/>
              <a:ext cx="505587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ru-RU"/>
              </a:defPPr>
              <a:lvl1pPr>
                <a:defRPr b="0" i="0">
                  <a:solidFill>
                    <a:srgbClr val="000000"/>
                  </a:solidFill>
                  <a:effectLst/>
                  <a:latin typeface="Manrope" pitchFamily="2" charset="0"/>
                </a:defRPr>
              </a:lvl1pPr>
            </a:lstStyle>
            <a:p>
              <a:r>
                <a:rPr lang="ru-RU" dirty="0"/>
                <a:t>Ограниченные возможности персонализации и адаптации содержания под индивидуальные потребности пользователя</a:t>
              </a: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D45EC3D-CD5C-CDFA-7EB8-B333E823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30" y="604216"/>
            <a:ext cx="9387838" cy="5649568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7DBF4C0-D0BB-7B80-00F8-A0AC58CB5866}"/>
              </a:ext>
            </a:extLst>
          </p:cNvPr>
          <p:cNvGrpSpPr/>
          <p:nvPr/>
        </p:nvGrpSpPr>
        <p:grpSpPr>
          <a:xfrm>
            <a:off x="959541" y="8244313"/>
            <a:ext cx="2972521" cy="4279405"/>
            <a:chOff x="959541" y="1513313"/>
            <a:chExt cx="2972521" cy="4279405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4FEE7AA8-DC5F-5521-36C3-BA2B31806608}"/>
                </a:ext>
              </a:extLst>
            </p:cNvPr>
            <p:cNvSpPr/>
            <p:nvPr/>
          </p:nvSpPr>
          <p:spPr>
            <a:xfrm>
              <a:off x="100580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FF58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 descr="Изображение выглядит как человек, Человеческое лицо, одежда, локоть&#10;&#10;Автоматически созданное описание">
              <a:extLst>
                <a:ext uri="{FF2B5EF4-FFF2-40B4-BE49-F238E27FC236}">
                  <a16:creationId xmlns:a16="http://schemas.microsoft.com/office/drawing/2014/main" id="{BC5D8C4B-5DE1-9AA3-5692-04ABA3123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506" b="99152" l="22532" r="88371">
                          <a14:foregroundMark x1="45306" y1="30816" x2="53907" y2="27585"/>
                          <a14:foregroundMark x1="53907" y1="27585" x2="52090" y2="30775"/>
                          <a14:foregroundMark x1="52816" y1="26373" x2="44700" y2="28796"/>
                          <a14:foregroundMark x1="44700" y1="28796" x2="63416" y2="32391"/>
                          <a14:foregroundMark x1="63416" y1="32391" x2="62689" y2="28393"/>
                          <a14:foregroundMark x1="24349" y1="56422" x2="24349" y2="56422"/>
                          <a14:foregroundMark x1="24833" y1="57997" x2="38038" y2="79645"/>
                          <a14:foregroundMark x1="38038" y1="79645" x2="45427" y2="85582"/>
                          <a14:foregroundMark x1="45427" y1="85582" x2="67595" y2="81018"/>
                          <a14:foregroundMark x1="67595" y1="81018" x2="74016" y2="90711"/>
                          <a14:foregroundMark x1="74016" y1="90711" x2="85100" y2="89943"/>
                          <a14:foregroundMark x1="52635" y1="83320" x2="37795" y2="92124"/>
                          <a14:foregroundMark x1="37795" y1="92124" x2="77347" y2="94952"/>
                          <a14:foregroundMark x1="77347" y1="94952" x2="49667" y2="89580"/>
                          <a14:foregroundMark x1="49667" y1="89580" x2="38886" y2="82997"/>
                          <a14:foregroundMark x1="38886" y1="82997" x2="62205" y2="71405"/>
                          <a14:foregroundMark x1="62205" y1="71405" x2="40824" y2="67892"/>
                          <a14:foregroundMark x1="40824" y1="67892" x2="69473" y2="75727"/>
                          <a14:foregroundMark x1="69473" y1="75727" x2="45245" y2="83158"/>
                          <a14:foregroundMark x1="32647" y1="88934" x2="69958" y2="99192"/>
                          <a14:foregroundMark x1="69958" y1="99192" x2="72380" y2="98667"/>
                          <a14:foregroundMark x1="86554" y1="60703" x2="83222" y2="76414"/>
                          <a14:foregroundMark x1="24712" y1="74394" x2="24712" y2="74394"/>
                          <a14:foregroundMark x1="35857" y1="82068" x2="31254" y2="86309"/>
                          <a14:foregroundMark x1="78013" y1="77060" x2="80921" y2="86995"/>
                          <a14:foregroundMark x1="88039" y1="71775" x2="88431" y2="73021"/>
                          <a14:foregroundMark x1="87784" y1="70966" x2="88039" y2="71775"/>
                          <a14:foregroundMark x1="86130" y1="65711" x2="87784" y2="70966"/>
                          <a14:foregroundMark x1="31254" y1="71769" x2="22532" y2="75162"/>
                          <a14:foregroundMark x1="22532" y1="75162" x2="22714" y2="75363"/>
                          <a14:foregroundMark x1="53604" y1="23506" x2="53604" y2="23506"/>
                          <a14:backgroundMark x1="64930" y1="33360" x2="64930" y2="33360"/>
                          <a14:backgroundMark x1="64809" y1="34047" x2="64809" y2="34047"/>
                          <a14:backgroundMark x1="64809" y1="34895" x2="64930" y2="34693"/>
                          <a14:backgroundMark x1="41551" y1="27746" x2="41551" y2="27746"/>
                          <a14:backgroundMark x1="41490" y1="27948" x2="41490" y2="27948"/>
                          <a14:backgroundMark x1="41369" y1="32472" x2="41369" y2="32472"/>
                          <a14:backgroundMark x1="41551" y1="32714" x2="41551" y2="32714"/>
                          <a14:backgroundMark x1="61599" y1="25404" x2="61599" y2="25404"/>
                          <a14:backgroundMark x1="87144" y1="70966" x2="87144" y2="70966"/>
                          <a14:backgroundMark x1="87204" y1="71249" x2="87204" y2="71249"/>
                          <a14:backgroundMark x1="87144" y1="71775" x2="87144" y2="7177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14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t="17103" r="4392" b="14300"/>
            <a:stretch/>
          </p:blipFill>
          <p:spPr>
            <a:xfrm>
              <a:off x="100580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1F3D26-0F22-421A-0EFE-1FE100AE6DB7}"/>
                </a:ext>
              </a:extLst>
            </p:cNvPr>
            <p:cNvSpPr txBox="1"/>
            <p:nvPr/>
          </p:nvSpPr>
          <p:spPr>
            <a:xfrm>
              <a:off x="95954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Мансур </a:t>
              </a:r>
              <a:r>
                <a:rPr lang="ru-RU" sz="1800" b="0" i="0" dirty="0" err="1">
                  <a:effectLst/>
                  <a:latin typeface="Manrope ExtraBold" pitchFamily="2" charset="0"/>
                </a:rPr>
                <a:t>Нурадиев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1716B54-5D52-23E5-C639-4948A3E7870E}"/>
              </a:ext>
            </a:extLst>
          </p:cNvPr>
          <p:cNvGrpSpPr/>
          <p:nvPr/>
        </p:nvGrpSpPr>
        <p:grpSpPr>
          <a:xfrm>
            <a:off x="4541801" y="11266913"/>
            <a:ext cx="2972521" cy="4279405"/>
            <a:chOff x="4541801" y="1513313"/>
            <a:chExt cx="2972521" cy="4279405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D3BB5109-39CE-5511-ACA7-7FD85D5CEE65}"/>
                </a:ext>
              </a:extLst>
            </p:cNvPr>
            <p:cNvSpPr/>
            <p:nvPr/>
          </p:nvSpPr>
          <p:spPr>
            <a:xfrm>
              <a:off x="458806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0063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A779CF2-ACA4-7895-5A8F-3D5D9FC41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841" t="-10383" r="-8841" b="-1"/>
            <a:stretch/>
          </p:blipFill>
          <p:spPr>
            <a:xfrm>
              <a:off x="458806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73EE12-47B9-BB01-3CBB-8FCD08648C51}"/>
                </a:ext>
              </a:extLst>
            </p:cNvPr>
            <p:cNvSpPr txBox="1"/>
            <p:nvPr/>
          </p:nvSpPr>
          <p:spPr>
            <a:xfrm>
              <a:off x="454180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Беслан Алаудинов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085CBD6-C950-0053-19CC-020262C5E7F5}"/>
              </a:ext>
            </a:extLst>
          </p:cNvPr>
          <p:cNvGrpSpPr/>
          <p:nvPr/>
        </p:nvGrpSpPr>
        <p:grpSpPr>
          <a:xfrm>
            <a:off x="8124061" y="13159295"/>
            <a:ext cx="2972521" cy="4279405"/>
            <a:chOff x="8124061" y="1513313"/>
            <a:chExt cx="2972521" cy="4279405"/>
          </a:xfrm>
        </p:grpSpPr>
        <p:sp>
          <p:nvSpPr>
            <p:cNvPr id="23" name="Прямоугольник: скругленные углы 22">
              <a:extLst>
                <a:ext uri="{FF2B5EF4-FFF2-40B4-BE49-F238E27FC236}">
                  <a16:creationId xmlns:a16="http://schemas.microsoft.com/office/drawing/2014/main" id="{7157F9B8-2839-F036-D64A-73E0B0AEC18E}"/>
                </a:ext>
              </a:extLst>
            </p:cNvPr>
            <p:cNvSpPr/>
            <p:nvPr/>
          </p:nvSpPr>
          <p:spPr>
            <a:xfrm>
              <a:off x="817032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6A5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9CA4DDA-5770-320E-DECF-E085C2FFE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12322" r="1471"/>
            <a:stretch/>
          </p:blipFill>
          <p:spPr>
            <a:xfrm>
              <a:off x="817032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4A473-2233-BE3C-6694-448283604287}"/>
                </a:ext>
              </a:extLst>
            </p:cNvPr>
            <p:cNvSpPr txBox="1"/>
            <p:nvPr/>
          </p:nvSpPr>
          <p:spPr>
            <a:xfrm>
              <a:off x="812406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Хамзат Кадиев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89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DD72BE-0A6A-4209-26C2-93D7707B44F4}"/>
              </a:ext>
            </a:extLst>
          </p:cNvPr>
          <p:cNvSpPr txBox="1"/>
          <p:nvPr/>
        </p:nvSpPr>
        <p:spPr>
          <a:xfrm>
            <a:off x="2445802" y="212126"/>
            <a:ext cx="730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Над проектом </a:t>
            </a:r>
            <a:r>
              <a:rPr lang="ru-RU" sz="4000" dirty="0">
                <a:solidFill>
                  <a:srgbClr val="16826A"/>
                </a:solidFill>
                <a:latin typeface="Actay Wide Bd" pitchFamily="50" charset="-52"/>
              </a:rPr>
              <a:t>работали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3507674-78DF-A34C-4CBE-1D0BC1F7AE39}"/>
              </a:ext>
            </a:extLst>
          </p:cNvPr>
          <p:cNvGrpSpPr/>
          <p:nvPr/>
        </p:nvGrpSpPr>
        <p:grpSpPr>
          <a:xfrm>
            <a:off x="959541" y="1513313"/>
            <a:ext cx="2972521" cy="4279405"/>
            <a:chOff x="959541" y="1513313"/>
            <a:chExt cx="2972521" cy="4279405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7144E1DF-E2CA-A2A7-08EA-B0F374B18B56}"/>
                </a:ext>
              </a:extLst>
            </p:cNvPr>
            <p:cNvSpPr/>
            <p:nvPr/>
          </p:nvSpPr>
          <p:spPr>
            <a:xfrm>
              <a:off x="100580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FF58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" name="Рисунок 7" descr="Изображение выглядит как человек, Человеческое лицо, одежда, локоть&#10;&#10;Автоматически созданное описание">
              <a:extLst>
                <a:ext uri="{FF2B5EF4-FFF2-40B4-BE49-F238E27FC236}">
                  <a16:creationId xmlns:a16="http://schemas.microsoft.com/office/drawing/2014/main" id="{B4FE0798-983C-E14A-2F60-BD2AE918B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506" b="99152" l="22532" r="88371">
                          <a14:foregroundMark x1="45306" y1="30816" x2="53907" y2="27585"/>
                          <a14:foregroundMark x1="53907" y1="27585" x2="52090" y2="30775"/>
                          <a14:foregroundMark x1="52816" y1="26373" x2="44700" y2="28796"/>
                          <a14:foregroundMark x1="44700" y1="28796" x2="63416" y2="32391"/>
                          <a14:foregroundMark x1="63416" y1="32391" x2="62689" y2="28393"/>
                          <a14:foregroundMark x1="24349" y1="56422" x2="24349" y2="56422"/>
                          <a14:foregroundMark x1="24833" y1="57997" x2="38038" y2="79645"/>
                          <a14:foregroundMark x1="38038" y1="79645" x2="45427" y2="85582"/>
                          <a14:foregroundMark x1="45427" y1="85582" x2="67595" y2="81018"/>
                          <a14:foregroundMark x1="67595" y1="81018" x2="74016" y2="90711"/>
                          <a14:foregroundMark x1="74016" y1="90711" x2="85100" y2="89943"/>
                          <a14:foregroundMark x1="52635" y1="83320" x2="37795" y2="92124"/>
                          <a14:foregroundMark x1="37795" y1="92124" x2="77347" y2="94952"/>
                          <a14:foregroundMark x1="77347" y1="94952" x2="49667" y2="89580"/>
                          <a14:foregroundMark x1="49667" y1="89580" x2="38886" y2="82997"/>
                          <a14:foregroundMark x1="38886" y1="82997" x2="62205" y2="71405"/>
                          <a14:foregroundMark x1="62205" y1="71405" x2="40824" y2="67892"/>
                          <a14:foregroundMark x1="40824" y1="67892" x2="69473" y2="75727"/>
                          <a14:foregroundMark x1="69473" y1="75727" x2="45245" y2="83158"/>
                          <a14:foregroundMark x1="32647" y1="88934" x2="69958" y2="99192"/>
                          <a14:foregroundMark x1="69958" y1="99192" x2="72380" y2="98667"/>
                          <a14:foregroundMark x1="86554" y1="60703" x2="83222" y2="76414"/>
                          <a14:foregroundMark x1="24712" y1="74394" x2="24712" y2="74394"/>
                          <a14:foregroundMark x1="35857" y1="82068" x2="31254" y2="86309"/>
                          <a14:foregroundMark x1="78013" y1="77060" x2="80921" y2="86995"/>
                          <a14:foregroundMark x1="88039" y1="71775" x2="88431" y2="73021"/>
                          <a14:foregroundMark x1="87784" y1="70966" x2="88039" y2="71775"/>
                          <a14:foregroundMark x1="86130" y1="65711" x2="87784" y2="70966"/>
                          <a14:foregroundMark x1="31254" y1="71769" x2="22532" y2="75162"/>
                          <a14:foregroundMark x1="22532" y1="75162" x2="22714" y2="75363"/>
                          <a14:foregroundMark x1="53604" y1="23506" x2="53604" y2="23506"/>
                          <a14:backgroundMark x1="64930" y1="33360" x2="64930" y2="33360"/>
                          <a14:backgroundMark x1="64809" y1="34047" x2="64809" y2="34047"/>
                          <a14:backgroundMark x1="64809" y1="34895" x2="64930" y2="34693"/>
                          <a14:backgroundMark x1="41551" y1="27746" x2="41551" y2="27746"/>
                          <a14:backgroundMark x1="41490" y1="27948" x2="41490" y2="27948"/>
                          <a14:backgroundMark x1="41369" y1="32472" x2="41369" y2="32472"/>
                          <a14:backgroundMark x1="41551" y1="32714" x2="41551" y2="32714"/>
                          <a14:backgroundMark x1="61599" y1="25404" x2="61599" y2="25404"/>
                          <a14:backgroundMark x1="87144" y1="70966" x2="87144" y2="70966"/>
                          <a14:backgroundMark x1="87204" y1="71249" x2="87204" y2="71249"/>
                          <a14:backgroundMark x1="87144" y1="71775" x2="87144" y2="7177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14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t="17103" r="4392" b="14300"/>
            <a:stretch/>
          </p:blipFill>
          <p:spPr>
            <a:xfrm>
              <a:off x="100580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8C1AB-6862-EED0-324A-CB06AEBF0B69}"/>
                </a:ext>
              </a:extLst>
            </p:cNvPr>
            <p:cNvSpPr txBox="1"/>
            <p:nvPr/>
          </p:nvSpPr>
          <p:spPr>
            <a:xfrm>
              <a:off x="95954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Мансур </a:t>
              </a:r>
              <a:r>
                <a:rPr lang="ru-RU" sz="1800" b="0" i="0" dirty="0" err="1">
                  <a:effectLst/>
                  <a:latin typeface="Manrope ExtraBold" pitchFamily="2" charset="0"/>
                </a:rPr>
                <a:t>Нурадиев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A61CC63-BEA9-123F-BFEE-969F71B56329}"/>
              </a:ext>
            </a:extLst>
          </p:cNvPr>
          <p:cNvGrpSpPr/>
          <p:nvPr/>
        </p:nvGrpSpPr>
        <p:grpSpPr>
          <a:xfrm>
            <a:off x="4541801" y="1513313"/>
            <a:ext cx="2972521" cy="4279405"/>
            <a:chOff x="4541801" y="1513313"/>
            <a:chExt cx="2972521" cy="4279405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D7A9DC88-936F-094A-C4B1-C0A258E2DB02}"/>
                </a:ext>
              </a:extLst>
            </p:cNvPr>
            <p:cNvSpPr/>
            <p:nvPr/>
          </p:nvSpPr>
          <p:spPr>
            <a:xfrm>
              <a:off x="458806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0063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7CC2B7D-0596-81D2-D7C2-1CA4EC124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841" t="-10383" r="-8841" b="-1"/>
            <a:stretch/>
          </p:blipFill>
          <p:spPr>
            <a:xfrm>
              <a:off x="458806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9539A2-FE4B-7A1D-0BED-95484645B9CE}"/>
                </a:ext>
              </a:extLst>
            </p:cNvPr>
            <p:cNvSpPr txBox="1"/>
            <p:nvPr/>
          </p:nvSpPr>
          <p:spPr>
            <a:xfrm>
              <a:off x="454180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Беслан Алаудинов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9FBA935-29E7-18B6-8EC1-638ADF819C20}"/>
              </a:ext>
            </a:extLst>
          </p:cNvPr>
          <p:cNvGrpSpPr/>
          <p:nvPr/>
        </p:nvGrpSpPr>
        <p:grpSpPr>
          <a:xfrm>
            <a:off x="8124061" y="1513313"/>
            <a:ext cx="2972521" cy="4279405"/>
            <a:chOff x="8124061" y="1513313"/>
            <a:chExt cx="2972521" cy="4279405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3EE38713-9354-911D-E678-DCA48A37AED7}"/>
                </a:ext>
              </a:extLst>
            </p:cNvPr>
            <p:cNvSpPr/>
            <p:nvPr/>
          </p:nvSpPr>
          <p:spPr>
            <a:xfrm>
              <a:off x="817032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6A5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30627A7D-365A-756C-90AC-DAAAA1EC3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12322" r="1471"/>
            <a:stretch/>
          </p:blipFill>
          <p:spPr>
            <a:xfrm>
              <a:off x="817032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2DB2B1-9FAE-0243-8A38-E544407A26A3}"/>
                </a:ext>
              </a:extLst>
            </p:cNvPr>
            <p:cNvSpPr txBox="1"/>
            <p:nvPr/>
          </p:nvSpPr>
          <p:spPr>
            <a:xfrm>
              <a:off x="812406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Хамзат Кадиев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82F3DB-CD71-2883-4D8D-619719471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840" y="604216"/>
            <a:ext cx="9387838" cy="56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5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1450C-3CFB-5893-9B48-AD00EA615AF1}"/>
              </a:ext>
            </a:extLst>
          </p:cNvPr>
          <p:cNvSpPr txBox="1"/>
          <p:nvPr/>
        </p:nvSpPr>
        <p:spPr>
          <a:xfrm>
            <a:off x="473413" y="205316"/>
            <a:ext cx="10931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6826A"/>
                </a:solidFill>
                <a:latin typeface="Actay Wide Bd" pitchFamily="50" charset="-52"/>
              </a:rPr>
              <a:t>“Customer journey”</a:t>
            </a:r>
            <a:r>
              <a:rPr lang="en-US" sz="4000" dirty="0">
                <a:solidFill>
                  <a:srgbClr val="151515"/>
                </a:solidFill>
                <a:latin typeface="Actay Wide Bd" pitchFamily="50" charset="-52"/>
              </a:rPr>
              <a:t> </a:t>
            </a:r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нашего проекта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D6F932A-35CC-460B-789B-C8E680246C49}"/>
              </a:ext>
            </a:extLst>
          </p:cNvPr>
          <p:cNvSpPr/>
          <p:nvPr/>
        </p:nvSpPr>
        <p:spPr>
          <a:xfrm>
            <a:off x="371475" y="1483093"/>
            <a:ext cx="2254941" cy="789272"/>
          </a:xfrm>
          <a:prstGeom prst="roundRect">
            <a:avLst/>
          </a:prstGeom>
          <a:solidFill>
            <a:srgbClr val="1682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Manrope" pitchFamily="2" charset="0"/>
              </a:rPr>
              <a:t>Начало: Пользователь заходит на  платформу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BFEB2F-E1D4-E4E6-0405-32E37A026A08}"/>
              </a:ext>
            </a:extLst>
          </p:cNvPr>
          <p:cNvSpPr/>
          <p:nvPr/>
        </p:nvSpPr>
        <p:spPr>
          <a:xfrm>
            <a:off x="2986138" y="1483093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Поиск университетов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C74D232-5C73-7052-B55D-2FA207410EC0}"/>
              </a:ext>
            </a:extLst>
          </p:cNvPr>
          <p:cNvSpPr/>
          <p:nvPr/>
        </p:nvSpPr>
        <p:spPr>
          <a:xfrm>
            <a:off x="6096000" y="1483093"/>
            <a:ext cx="2482215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Нашли нужную информацию?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61BB4C93-7C2E-1EE6-C729-A61B8B160511}"/>
              </a:ext>
            </a:extLst>
          </p:cNvPr>
          <p:cNvSpPr/>
          <p:nvPr/>
        </p:nvSpPr>
        <p:spPr>
          <a:xfrm>
            <a:off x="10588941" y="2549893"/>
            <a:ext cx="942975" cy="789272"/>
          </a:xfrm>
          <a:prstGeom prst="roundRect">
            <a:avLst/>
          </a:prstGeom>
          <a:noFill/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6826A"/>
                </a:solidFill>
                <a:latin typeface="Manrope" pitchFamily="2" charset="0"/>
              </a:rPr>
              <a:t>Да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AC66B37-60F0-B7B2-40B1-075A87C9B988}"/>
              </a:ext>
            </a:extLst>
          </p:cNvPr>
          <p:cNvSpPr/>
          <p:nvPr/>
        </p:nvSpPr>
        <p:spPr>
          <a:xfrm>
            <a:off x="10614352" y="3529908"/>
            <a:ext cx="942975" cy="789272"/>
          </a:xfrm>
          <a:prstGeom prst="roundRect">
            <a:avLst/>
          </a:prstGeom>
          <a:noFill/>
          <a:ln>
            <a:solidFill>
              <a:srgbClr val="FF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FF5858"/>
                </a:solidFill>
                <a:latin typeface="Manrope" pitchFamily="2" charset="0"/>
              </a:rPr>
              <a:t>Нет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0E8FFC6-3FE3-D4A3-95A2-8C7BAC651D18}"/>
              </a:ext>
            </a:extLst>
          </p:cNvPr>
          <p:cNvSpPr/>
          <p:nvPr/>
        </p:nvSpPr>
        <p:spPr>
          <a:xfrm>
            <a:off x="6096000" y="2549893"/>
            <a:ext cx="2482215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Просмотр университетских туров в 360°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884269A-0492-1F12-DADF-78B94661AB7E}"/>
              </a:ext>
            </a:extLst>
          </p:cNvPr>
          <p:cNvSpPr/>
          <p:nvPr/>
        </p:nvSpPr>
        <p:spPr>
          <a:xfrm>
            <a:off x="6096000" y="3529908"/>
            <a:ext cx="2482215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Чат для консультации студентов 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832A46E-964C-6714-348E-FB5E5C0525C2}"/>
              </a:ext>
            </a:extLst>
          </p:cNvPr>
          <p:cNvSpPr/>
          <p:nvPr/>
        </p:nvSpPr>
        <p:spPr>
          <a:xfrm>
            <a:off x="2986138" y="3051804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Чтение независимых обзоров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0A0D5DC-5BF3-A453-1951-0E3EA4A8296E}"/>
              </a:ext>
            </a:extLst>
          </p:cNvPr>
          <p:cNvSpPr/>
          <p:nvPr/>
        </p:nvSpPr>
        <p:spPr>
          <a:xfrm>
            <a:off x="371475" y="3051804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Взаимодействие </a:t>
            </a:r>
          </a:p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с мультимедийным контентом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3CBCEF3B-6A00-F684-43F9-13DAC8D839A2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8578215" y="1877729"/>
            <a:ext cx="2953701" cy="1066800"/>
          </a:xfrm>
          <a:prstGeom prst="bentConnector3">
            <a:avLst>
              <a:gd name="adj1" fmla="val 107739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48456223-31E8-4FD5-60F6-F9803E72B3FD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rot="10800000" flipV="1">
            <a:off x="4113610" y="2944528"/>
            <a:ext cx="1982391" cy="107275"/>
          </a:xfrm>
          <a:prstGeom prst="bentConnector2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EF7535D5-2500-E063-CC55-68E62A4E7278}"/>
              </a:ext>
            </a:extLst>
          </p:cNvPr>
          <p:cNvCxnSpPr>
            <a:cxnSpLocks/>
            <a:stCxn id="12" idx="1"/>
            <a:endCxn id="13" idx="2"/>
          </p:cNvCxnSpPr>
          <p:nvPr/>
        </p:nvCxnSpPr>
        <p:spPr>
          <a:xfrm rot="10800000">
            <a:off x="4113610" y="3841076"/>
            <a:ext cx="1982391" cy="83468"/>
          </a:xfrm>
          <a:prstGeom prst="bentConnector2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E27DA9D-9A81-3661-8DC9-5A2A88E0F41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26416" y="1877729"/>
            <a:ext cx="359722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15503C0-8052-30AC-0E06-56FB34F258B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41079" y="1877729"/>
            <a:ext cx="854921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9C997FA3-AD9F-C72B-D5C9-1B86943BCD7D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626416" y="3446440"/>
            <a:ext cx="359722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: уступ 47">
            <a:extLst>
              <a:ext uri="{FF2B5EF4-FFF2-40B4-BE49-F238E27FC236}">
                <a16:creationId xmlns:a16="http://schemas.microsoft.com/office/drawing/2014/main" id="{81F28074-9764-CB3C-7DBF-5E8AB7594598}"/>
              </a:ext>
            </a:extLst>
          </p:cNvPr>
          <p:cNvCxnSpPr>
            <a:cxnSpLocks/>
            <a:stCxn id="14" idx="2"/>
            <a:endCxn id="53" idx="1"/>
          </p:cNvCxnSpPr>
          <p:nvPr/>
        </p:nvCxnSpPr>
        <p:spPr>
          <a:xfrm rot="16200000" flipH="1">
            <a:off x="1746133" y="3593889"/>
            <a:ext cx="992818" cy="1487192"/>
          </a:xfrm>
          <a:prstGeom prst="bentConnector2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B58F31F1-496D-9893-2286-AA26AB532612}"/>
              </a:ext>
            </a:extLst>
          </p:cNvPr>
          <p:cNvSpPr/>
          <p:nvPr/>
        </p:nvSpPr>
        <p:spPr>
          <a:xfrm>
            <a:off x="2986138" y="4439258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Лента новостей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FCBD585D-8B96-5436-416D-7F4CBFF60821}"/>
              </a:ext>
            </a:extLst>
          </p:cNvPr>
          <p:cNvSpPr/>
          <p:nvPr/>
        </p:nvSpPr>
        <p:spPr>
          <a:xfrm>
            <a:off x="2986138" y="5374907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err="1">
                <a:solidFill>
                  <a:srgbClr val="151515"/>
                </a:solidFill>
                <a:latin typeface="Manrope" pitchFamily="2" charset="0"/>
              </a:rPr>
              <a:t>Шортсы</a:t>
            </a:r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 про образование</a:t>
            </a:r>
          </a:p>
        </p:txBody>
      </p:sp>
      <p:cxnSp>
        <p:nvCxnSpPr>
          <p:cNvPr id="65" name="Соединитель: уступ 64">
            <a:extLst>
              <a:ext uri="{FF2B5EF4-FFF2-40B4-BE49-F238E27FC236}">
                <a16:creationId xmlns:a16="http://schemas.microsoft.com/office/drawing/2014/main" id="{61F1737F-EF0D-A55E-8D94-F6FD12AADBB7}"/>
              </a:ext>
            </a:extLst>
          </p:cNvPr>
          <p:cNvCxnSpPr>
            <a:cxnSpLocks/>
            <a:stCxn id="14" idx="2"/>
            <a:endCxn id="54" idx="1"/>
          </p:cNvCxnSpPr>
          <p:nvPr/>
        </p:nvCxnSpPr>
        <p:spPr>
          <a:xfrm rot="16200000" flipH="1">
            <a:off x="1278309" y="4061713"/>
            <a:ext cx="1928467" cy="1487192"/>
          </a:xfrm>
          <a:prstGeom prst="bentConnector2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000383DB-7875-B38B-3D8C-3FA57B66EA7C}"/>
              </a:ext>
            </a:extLst>
          </p:cNvPr>
          <p:cNvSpPr/>
          <p:nvPr/>
        </p:nvSpPr>
        <p:spPr>
          <a:xfrm>
            <a:off x="6096000" y="4848915"/>
            <a:ext cx="2482215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Ваши вопросы </a:t>
            </a:r>
          </a:p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или комментарии</a:t>
            </a:r>
          </a:p>
        </p:txBody>
      </p:sp>
      <p:cxnSp>
        <p:nvCxnSpPr>
          <p:cNvPr id="70" name="Соединитель: уступ 69">
            <a:extLst>
              <a:ext uri="{FF2B5EF4-FFF2-40B4-BE49-F238E27FC236}">
                <a16:creationId xmlns:a16="http://schemas.microsoft.com/office/drawing/2014/main" id="{8A59A044-0BFC-813B-1398-F502538A6FC5}"/>
              </a:ext>
            </a:extLst>
          </p:cNvPr>
          <p:cNvCxnSpPr>
            <a:cxnSpLocks/>
            <a:stCxn id="53" idx="3"/>
            <a:endCxn id="69" idx="1"/>
          </p:cNvCxnSpPr>
          <p:nvPr/>
        </p:nvCxnSpPr>
        <p:spPr>
          <a:xfrm>
            <a:off x="5241079" y="4833894"/>
            <a:ext cx="854921" cy="409657"/>
          </a:xfrm>
          <a:prstGeom prst="bentConnector3">
            <a:avLst>
              <a:gd name="adj1" fmla="val 5000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Соединитель: уступ 72">
            <a:extLst>
              <a:ext uri="{FF2B5EF4-FFF2-40B4-BE49-F238E27FC236}">
                <a16:creationId xmlns:a16="http://schemas.microsoft.com/office/drawing/2014/main" id="{D300B970-DF14-29E9-425C-57F267641595}"/>
              </a:ext>
            </a:extLst>
          </p:cNvPr>
          <p:cNvCxnSpPr>
            <a:cxnSpLocks/>
            <a:stCxn id="54" idx="3"/>
            <a:endCxn id="69" idx="1"/>
          </p:cNvCxnSpPr>
          <p:nvPr/>
        </p:nvCxnSpPr>
        <p:spPr>
          <a:xfrm flipV="1">
            <a:off x="5241079" y="5243551"/>
            <a:ext cx="854921" cy="525992"/>
          </a:xfrm>
          <a:prstGeom prst="bentConnector3">
            <a:avLst>
              <a:gd name="adj1" fmla="val 5000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: скругленные углы 77">
            <a:extLst>
              <a:ext uri="{FF2B5EF4-FFF2-40B4-BE49-F238E27FC236}">
                <a16:creationId xmlns:a16="http://schemas.microsoft.com/office/drawing/2014/main" id="{82D25481-CB61-5A7A-D8B5-38812C2B395C}"/>
              </a:ext>
            </a:extLst>
          </p:cNvPr>
          <p:cNvSpPr/>
          <p:nvPr/>
        </p:nvSpPr>
        <p:spPr>
          <a:xfrm>
            <a:off x="9366250" y="4848915"/>
            <a:ext cx="2254941" cy="789272"/>
          </a:xfrm>
          <a:prstGeom prst="roundRect">
            <a:avLst/>
          </a:prstGeom>
          <a:noFill/>
          <a:ln>
            <a:solidFill>
              <a:srgbClr val="15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151515"/>
                </a:solidFill>
                <a:latin typeface="Manrope" pitchFamily="2" charset="0"/>
              </a:rPr>
              <a:t>Цель: осознанное поступление в вуз</a:t>
            </a:r>
          </a:p>
        </p:txBody>
      </p:sp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06FC548E-40E3-D098-E30F-E912D9C119EE}"/>
              </a:ext>
            </a:extLst>
          </p:cNvPr>
          <p:cNvCxnSpPr>
            <a:cxnSpLocks/>
            <a:stCxn id="69" idx="3"/>
            <a:endCxn id="78" idx="1"/>
          </p:cNvCxnSpPr>
          <p:nvPr/>
        </p:nvCxnSpPr>
        <p:spPr>
          <a:xfrm>
            <a:off x="8578215" y="5243551"/>
            <a:ext cx="788035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Соединитель: уступ 89">
            <a:extLst>
              <a:ext uri="{FF2B5EF4-FFF2-40B4-BE49-F238E27FC236}">
                <a16:creationId xmlns:a16="http://schemas.microsoft.com/office/drawing/2014/main" id="{3DC269AB-D22F-87C6-033F-EB2D906EA1BC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>
            <a:off x="8578215" y="1877729"/>
            <a:ext cx="2979112" cy="2046815"/>
          </a:xfrm>
          <a:prstGeom prst="bentConnector3">
            <a:avLst>
              <a:gd name="adj1" fmla="val 107673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DC196BC7-3F67-06EF-7B69-85B13D2B5ED8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8578215" y="2944529"/>
            <a:ext cx="2010726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3DB0EA9C-A0B5-2594-C0B1-C9CC56FD4FCC}"/>
              </a:ext>
            </a:extLst>
          </p:cNvPr>
          <p:cNvCxnSpPr>
            <a:cxnSpLocks/>
            <a:stCxn id="10" idx="1"/>
            <a:endCxn id="12" idx="3"/>
          </p:cNvCxnSpPr>
          <p:nvPr/>
        </p:nvCxnSpPr>
        <p:spPr>
          <a:xfrm flipH="1">
            <a:off x="8578215" y="3924544"/>
            <a:ext cx="2036137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5156CB4-ADE7-629A-A6A5-760DB50C7352}"/>
              </a:ext>
            </a:extLst>
          </p:cNvPr>
          <p:cNvGrpSpPr/>
          <p:nvPr/>
        </p:nvGrpSpPr>
        <p:grpSpPr>
          <a:xfrm>
            <a:off x="959541" y="8244313"/>
            <a:ext cx="2972521" cy="4279405"/>
            <a:chOff x="959541" y="1513313"/>
            <a:chExt cx="2972521" cy="4279405"/>
          </a:xfrm>
        </p:grpSpPr>
        <p:sp>
          <p:nvSpPr>
            <p:cNvPr id="7" name="Прямоугольник: скругленные углы 6">
              <a:extLst>
                <a:ext uri="{FF2B5EF4-FFF2-40B4-BE49-F238E27FC236}">
                  <a16:creationId xmlns:a16="http://schemas.microsoft.com/office/drawing/2014/main" id="{0110E739-5ABA-0CD7-85D5-6D24550D9703}"/>
                </a:ext>
              </a:extLst>
            </p:cNvPr>
            <p:cNvSpPr/>
            <p:nvPr/>
          </p:nvSpPr>
          <p:spPr>
            <a:xfrm>
              <a:off x="100580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FF585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" name="Рисунок 7" descr="Изображение выглядит как человек, Человеческое лицо, одежда, локоть&#10;&#10;Автоматически созданное описание">
              <a:extLst>
                <a:ext uri="{FF2B5EF4-FFF2-40B4-BE49-F238E27FC236}">
                  <a16:creationId xmlns:a16="http://schemas.microsoft.com/office/drawing/2014/main" id="{3F6D893E-7464-62F6-4DCD-704CE17C2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3506" b="99152" l="22532" r="88371">
                          <a14:foregroundMark x1="45306" y1="30816" x2="53907" y2="27585"/>
                          <a14:foregroundMark x1="53907" y1="27585" x2="52090" y2="30775"/>
                          <a14:foregroundMark x1="52816" y1="26373" x2="44700" y2="28796"/>
                          <a14:foregroundMark x1="44700" y1="28796" x2="63416" y2="32391"/>
                          <a14:foregroundMark x1="63416" y1="32391" x2="62689" y2="28393"/>
                          <a14:foregroundMark x1="24349" y1="56422" x2="24349" y2="56422"/>
                          <a14:foregroundMark x1="24833" y1="57997" x2="38038" y2="79645"/>
                          <a14:foregroundMark x1="38038" y1="79645" x2="45427" y2="85582"/>
                          <a14:foregroundMark x1="45427" y1="85582" x2="67595" y2="81018"/>
                          <a14:foregroundMark x1="67595" y1="81018" x2="74016" y2="90711"/>
                          <a14:foregroundMark x1="74016" y1="90711" x2="85100" y2="89943"/>
                          <a14:foregroundMark x1="52635" y1="83320" x2="37795" y2="92124"/>
                          <a14:foregroundMark x1="37795" y1="92124" x2="77347" y2="94952"/>
                          <a14:foregroundMark x1="77347" y1="94952" x2="49667" y2="89580"/>
                          <a14:foregroundMark x1="49667" y1="89580" x2="38886" y2="82997"/>
                          <a14:foregroundMark x1="38886" y1="82997" x2="62205" y2="71405"/>
                          <a14:foregroundMark x1="62205" y1="71405" x2="40824" y2="67892"/>
                          <a14:foregroundMark x1="40824" y1="67892" x2="69473" y2="75727"/>
                          <a14:foregroundMark x1="69473" y1="75727" x2="45245" y2="83158"/>
                          <a14:foregroundMark x1="32647" y1="88934" x2="69958" y2="99192"/>
                          <a14:foregroundMark x1="69958" y1="99192" x2="72380" y2="98667"/>
                          <a14:foregroundMark x1="86554" y1="60703" x2="83222" y2="76414"/>
                          <a14:foregroundMark x1="24712" y1="74394" x2="24712" y2="74394"/>
                          <a14:foregroundMark x1="35857" y1="82068" x2="31254" y2="86309"/>
                          <a14:foregroundMark x1="78013" y1="77060" x2="80921" y2="86995"/>
                          <a14:foregroundMark x1="88039" y1="71775" x2="88431" y2="73021"/>
                          <a14:foregroundMark x1="87784" y1="70966" x2="88039" y2="71775"/>
                          <a14:foregroundMark x1="86130" y1="65711" x2="87784" y2="70966"/>
                          <a14:foregroundMark x1="31254" y1="71769" x2="22532" y2="75162"/>
                          <a14:foregroundMark x1="22532" y1="75162" x2="22714" y2="75363"/>
                          <a14:foregroundMark x1="53604" y1="23506" x2="53604" y2="23506"/>
                          <a14:backgroundMark x1="64930" y1="33360" x2="64930" y2="33360"/>
                          <a14:backgroundMark x1="64809" y1="34047" x2="64809" y2="34047"/>
                          <a14:backgroundMark x1="64809" y1="34895" x2="64930" y2="34693"/>
                          <a14:backgroundMark x1="41551" y1="27746" x2="41551" y2="27746"/>
                          <a14:backgroundMark x1="41490" y1="27948" x2="41490" y2="27948"/>
                          <a14:backgroundMark x1="41369" y1="32472" x2="41369" y2="32472"/>
                          <a14:backgroundMark x1="41551" y1="32714" x2="41551" y2="32714"/>
                          <a14:backgroundMark x1="61599" y1="25404" x2="61599" y2="25404"/>
                          <a14:backgroundMark x1="87144" y1="70966" x2="87144" y2="70966"/>
                          <a14:backgroundMark x1="87204" y1="71249" x2="87204" y2="71249"/>
                          <a14:backgroundMark x1="87144" y1="71775" x2="87144" y2="71775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14000"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t="17103" r="4392" b="14300"/>
            <a:stretch/>
          </p:blipFill>
          <p:spPr>
            <a:xfrm>
              <a:off x="100580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211DD-FB2C-207A-2176-0CDB970C414E}"/>
                </a:ext>
              </a:extLst>
            </p:cNvPr>
            <p:cNvSpPr txBox="1"/>
            <p:nvPr/>
          </p:nvSpPr>
          <p:spPr>
            <a:xfrm>
              <a:off x="95954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Мансур </a:t>
              </a:r>
              <a:r>
                <a:rPr lang="ru-RU" sz="1800" b="0" i="0" dirty="0" err="1">
                  <a:effectLst/>
                  <a:latin typeface="Manrope ExtraBold" pitchFamily="2" charset="0"/>
                </a:rPr>
                <a:t>Нурадиев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159DC81-CF1A-065E-EF88-CE1DE26404E1}"/>
              </a:ext>
            </a:extLst>
          </p:cNvPr>
          <p:cNvGrpSpPr/>
          <p:nvPr/>
        </p:nvGrpSpPr>
        <p:grpSpPr>
          <a:xfrm>
            <a:off x="4541801" y="11266913"/>
            <a:ext cx="2972521" cy="4279405"/>
            <a:chOff x="4541801" y="1513313"/>
            <a:chExt cx="2972521" cy="4279405"/>
          </a:xfrm>
        </p:grpSpPr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F550ACE2-68E7-BF11-D423-167AC6AD54CC}"/>
                </a:ext>
              </a:extLst>
            </p:cNvPr>
            <p:cNvSpPr/>
            <p:nvPr/>
          </p:nvSpPr>
          <p:spPr>
            <a:xfrm>
              <a:off x="458806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0063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49ED686B-25CD-658E-2237-326BD3CFC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841" t="-10383" r="-8841" b="-1"/>
            <a:stretch/>
          </p:blipFill>
          <p:spPr>
            <a:xfrm>
              <a:off x="458806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4D6A89-1188-4DF2-39EC-2FC2F624C242}"/>
                </a:ext>
              </a:extLst>
            </p:cNvPr>
            <p:cNvSpPr txBox="1"/>
            <p:nvPr/>
          </p:nvSpPr>
          <p:spPr>
            <a:xfrm>
              <a:off x="454180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Беслан Алаудинов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C362132-8CB1-2AD2-BCA2-1001073DA9E3}"/>
              </a:ext>
            </a:extLst>
          </p:cNvPr>
          <p:cNvGrpSpPr/>
          <p:nvPr/>
        </p:nvGrpSpPr>
        <p:grpSpPr>
          <a:xfrm>
            <a:off x="8124061" y="13159295"/>
            <a:ext cx="2972521" cy="4279405"/>
            <a:chOff x="8124061" y="1513313"/>
            <a:chExt cx="2972521" cy="4279405"/>
          </a:xfrm>
        </p:grpSpPr>
        <p:sp>
          <p:nvSpPr>
            <p:cNvPr id="22" name="Прямоугольник: скругленные углы 21">
              <a:extLst>
                <a:ext uri="{FF2B5EF4-FFF2-40B4-BE49-F238E27FC236}">
                  <a16:creationId xmlns:a16="http://schemas.microsoft.com/office/drawing/2014/main" id="{96602219-9C64-34B8-5901-2B563D24DDD5}"/>
                </a:ext>
              </a:extLst>
            </p:cNvPr>
            <p:cNvSpPr/>
            <p:nvPr/>
          </p:nvSpPr>
          <p:spPr>
            <a:xfrm>
              <a:off x="8170322" y="2330026"/>
              <a:ext cx="2880000" cy="2880000"/>
            </a:xfrm>
            <a:prstGeom prst="roundRect">
              <a:avLst>
                <a:gd name="adj" fmla="val 50000"/>
              </a:avLst>
            </a:prstGeom>
            <a:solidFill>
              <a:srgbClr val="6A5F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078E049-7DA3-26C6-8F61-3998524A0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" t="12322" r="1471"/>
            <a:stretch/>
          </p:blipFill>
          <p:spPr>
            <a:xfrm>
              <a:off x="8170322" y="1513313"/>
              <a:ext cx="2880000" cy="3696713"/>
            </a:xfrm>
            <a:custGeom>
              <a:avLst/>
              <a:gdLst>
                <a:gd name="connsiteX0" fmla="*/ 1306326 w 2620659"/>
                <a:gd name="connsiteY0" fmla="*/ 0 h 2880000"/>
                <a:gd name="connsiteX1" fmla="*/ 2572526 w 2620659"/>
                <a:gd name="connsiteY1" fmla="*/ 753611 h 2880000"/>
                <a:gd name="connsiteX2" fmla="*/ 2620659 w 2620659"/>
                <a:gd name="connsiteY2" fmla="*/ 853529 h 2880000"/>
                <a:gd name="connsiteX3" fmla="*/ 2620659 w 2620659"/>
                <a:gd name="connsiteY3" fmla="*/ 2026471 h 2880000"/>
                <a:gd name="connsiteX4" fmla="*/ 2572526 w 2620659"/>
                <a:gd name="connsiteY4" fmla="*/ 2126390 h 2880000"/>
                <a:gd name="connsiteX5" fmla="*/ 1306326 w 2620659"/>
                <a:gd name="connsiteY5" fmla="*/ 2880000 h 2880000"/>
                <a:gd name="connsiteX6" fmla="*/ 40126 w 2620659"/>
                <a:gd name="connsiteY6" fmla="*/ 2126390 h 2880000"/>
                <a:gd name="connsiteX7" fmla="*/ 0 w 2620659"/>
                <a:gd name="connsiteY7" fmla="*/ 2043093 h 2880000"/>
                <a:gd name="connsiteX8" fmla="*/ 0 w 2620659"/>
                <a:gd name="connsiteY8" fmla="*/ 836908 h 2880000"/>
                <a:gd name="connsiteX9" fmla="*/ 40126 w 2620659"/>
                <a:gd name="connsiteY9" fmla="*/ 753611 h 2880000"/>
                <a:gd name="connsiteX10" fmla="*/ 1306326 w 2620659"/>
                <a:gd name="connsiteY10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20659" h="2880000">
                  <a:moveTo>
                    <a:pt x="1306326" y="0"/>
                  </a:moveTo>
                  <a:cubicBezTo>
                    <a:pt x="1853088" y="0"/>
                    <a:pt x="2328677" y="304726"/>
                    <a:pt x="2572526" y="753611"/>
                  </a:cubicBezTo>
                  <a:lnTo>
                    <a:pt x="2620659" y="853529"/>
                  </a:lnTo>
                  <a:lnTo>
                    <a:pt x="2620659" y="2026471"/>
                  </a:lnTo>
                  <a:lnTo>
                    <a:pt x="2572526" y="2126390"/>
                  </a:lnTo>
                  <a:cubicBezTo>
                    <a:pt x="2328677" y="2575274"/>
                    <a:pt x="1853088" y="2880000"/>
                    <a:pt x="1306326" y="2880000"/>
                  </a:cubicBezTo>
                  <a:cubicBezTo>
                    <a:pt x="759564" y="2880000"/>
                    <a:pt x="283975" y="2575274"/>
                    <a:pt x="40126" y="2126390"/>
                  </a:cubicBezTo>
                  <a:lnTo>
                    <a:pt x="0" y="2043093"/>
                  </a:lnTo>
                  <a:lnTo>
                    <a:pt x="0" y="836908"/>
                  </a:lnTo>
                  <a:lnTo>
                    <a:pt x="40126" y="753611"/>
                  </a:lnTo>
                  <a:cubicBezTo>
                    <a:pt x="283975" y="304726"/>
                    <a:pt x="759564" y="0"/>
                    <a:pt x="1306326" y="0"/>
                  </a:cubicBezTo>
                  <a:close/>
                </a:path>
              </a:pathLst>
            </a:cu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343B78-2B7E-6F97-DE90-ADA43EA8E72B}"/>
                </a:ext>
              </a:extLst>
            </p:cNvPr>
            <p:cNvSpPr txBox="1"/>
            <p:nvPr/>
          </p:nvSpPr>
          <p:spPr>
            <a:xfrm>
              <a:off x="8124061" y="5423386"/>
              <a:ext cx="2972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 sz="2000">
                  <a:solidFill>
                    <a:srgbClr val="151515"/>
                  </a:solidFill>
                  <a:latin typeface="Manrope"/>
                </a:defRPr>
              </a:lvl1pPr>
            </a:lstStyle>
            <a:p>
              <a:pPr algn="ctr"/>
              <a:r>
                <a:rPr lang="ru-RU" sz="1800" b="0" i="0" dirty="0">
                  <a:effectLst/>
                  <a:latin typeface="Manrope ExtraBold" pitchFamily="2" charset="0"/>
                </a:rPr>
                <a:t>Хамзат Кадиев</a:t>
              </a:r>
              <a:endParaRPr lang="ru-RU" sz="1800" dirty="0">
                <a:latin typeface="Manrope ExtraBol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777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1450C-3CFB-5893-9B48-AD00EA615AF1}"/>
              </a:ext>
            </a:extLst>
          </p:cNvPr>
          <p:cNvSpPr txBox="1"/>
          <p:nvPr/>
        </p:nvSpPr>
        <p:spPr>
          <a:xfrm>
            <a:off x="2125201" y="205316"/>
            <a:ext cx="794159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16826A"/>
                </a:solidFill>
                <a:latin typeface="Actay Wide Bd" pitchFamily="50" charset="-52"/>
              </a:rPr>
              <a:t>Roadmap </a:t>
            </a:r>
            <a:r>
              <a:rPr lang="ru-RU" sz="4000" dirty="0">
                <a:solidFill>
                  <a:srgbClr val="151515"/>
                </a:solidFill>
                <a:latin typeface="Actay Wide Bd" pitchFamily="50" charset="-52"/>
              </a:rPr>
              <a:t>нашего проекта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86425BA-CAFC-16EE-0A33-171C840378EC}"/>
              </a:ext>
            </a:extLst>
          </p:cNvPr>
          <p:cNvSpPr/>
          <p:nvPr/>
        </p:nvSpPr>
        <p:spPr>
          <a:xfrm>
            <a:off x="371475" y="1491251"/>
            <a:ext cx="2971800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rgbClr val="16826A"/>
                </a:solidFill>
                <a:latin typeface="Actay Wide Bd" pitchFamily="50" charset="-52"/>
              </a:rPr>
              <a:t>Фаза 1: Основные улучшения платформы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7B6DC7D-D3A3-9E0F-F980-D77C226BF5F5}"/>
              </a:ext>
            </a:extLst>
          </p:cNvPr>
          <p:cNvSpPr/>
          <p:nvPr/>
        </p:nvSpPr>
        <p:spPr>
          <a:xfrm>
            <a:off x="5132824" y="1491251"/>
            <a:ext cx="1926352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Внедрение </a:t>
            </a:r>
            <a:r>
              <a:rPr lang="ru-RU" sz="1500" dirty="0" err="1">
                <a:solidFill>
                  <a:srgbClr val="16826A"/>
                </a:solidFill>
                <a:latin typeface="Manrope" pitchFamily="2" charset="0"/>
              </a:rPr>
              <a:t>дашборда</a:t>
            </a:r>
            <a:endParaRPr lang="ru-RU" sz="1500" dirty="0">
              <a:solidFill>
                <a:srgbClr val="16826A"/>
              </a:solidFill>
              <a:latin typeface="Manrope" pitchFamily="2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0539A73-3AD4-1239-058B-994D55FDF94F}"/>
              </a:ext>
            </a:extLst>
          </p:cNvPr>
          <p:cNvSpPr/>
          <p:nvPr/>
        </p:nvSpPr>
        <p:spPr>
          <a:xfrm>
            <a:off x="5132824" y="2841051"/>
            <a:ext cx="1926352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Программа </a:t>
            </a:r>
            <a:r>
              <a:rPr lang="ru-RU" sz="1500" dirty="0" err="1">
                <a:solidFill>
                  <a:srgbClr val="16826A"/>
                </a:solidFill>
                <a:latin typeface="Manrope" pitchFamily="2" charset="0"/>
              </a:rPr>
              <a:t>менторинга</a:t>
            </a:r>
            <a:endParaRPr lang="ru-RU" sz="1500" dirty="0">
              <a:solidFill>
                <a:srgbClr val="16826A"/>
              </a:solidFill>
              <a:latin typeface="Manrope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D74C449-8C32-CCFB-96FD-6F6D4CAB5B3E}"/>
              </a:ext>
            </a:extLst>
          </p:cNvPr>
          <p:cNvSpPr/>
          <p:nvPr/>
        </p:nvSpPr>
        <p:spPr>
          <a:xfrm>
            <a:off x="5132824" y="4190851"/>
            <a:ext cx="2392663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Улучшение механики сообщества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AD8C4412-97EF-A432-A702-DCB064289BD0}"/>
              </a:ext>
            </a:extLst>
          </p:cNvPr>
          <p:cNvSpPr/>
          <p:nvPr/>
        </p:nvSpPr>
        <p:spPr>
          <a:xfrm>
            <a:off x="5129239" y="5540652"/>
            <a:ext cx="1929937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Механизм собеседования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950E67C-00C4-E492-CDD0-B52A3A5C71CC}"/>
              </a:ext>
            </a:extLst>
          </p:cNvPr>
          <p:cNvSpPr/>
          <p:nvPr/>
        </p:nvSpPr>
        <p:spPr>
          <a:xfrm>
            <a:off x="371475" y="2652700"/>
            <a:ext cx="2198796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Система рейтинга преподавателей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0A90557-A223-7DBB-AAA9-31AA8EB83598}"/>
              </a:ext>
            </a:extLst>
          </p:cNvPr>
          <p:cNvSpPr/>
          <p:nvPr/>
        </p:nvSpPr>
        <p:spPr>
          <a:xfrm>
            <a:off x="371475" y="3814149"/>
            <a:ext cx="1705611" cy="841098"/>
          </a:xfrm>
          <a:prstGeom prst="roundRect">
            <a:avLst/>
          </a:prstGeom>
          <a:solidFill>
            <a:srgbClr val="16826A">
              <a:alpha val="5000"/>
            </a:srgbClr>
          </a:solidFill>
          <a:ln>
            <a:solidFill>
              <a:srgbClr val="1682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rgbClr val="16826A"/>
                </a:solidFill>
                <a:latin typeface="Manrope" pitchFamily="2" charset="0"/>
              </a:rPr>
              <a:t>Отзывы на экзамены</a:t>
            </a:r>
          </a:p>
        </p:txBody>
      </p:sp>
      <p:cxnSp>
        <p:nvCxnSpPr>
          <p:cNvPr id="3" name="Соединитель: уступ 2">
            <a:extLst>
              <a:ext uri="{FF2B5EF4-FFF2-40B4-BE49-F238E27FC236}">
                <a16:creationId xmlns:a16="http://schemas.microsoft.com/office/drawing/2014/main" id="{317CE7C5-73E9-8DCB-F047-ACECF0E4847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343275" y="1911800"/>
            <a:ext cx="1789549" cy="1349800"/>
          </a:xfrm>
          <a:prstGeom prst="bentConnector3">
            <a:avLst>
              <a:gd name="adj1" fmla="val 5000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Соединитель: уступ 5">
            <a:extLst>
              <a:ext uri="{FF2B5EF4-FFF2-40B4-BE49-F238E27FC236}">
                <a16:creationId xmlns:a16="http://schemas.microsoft.com/office/drawing/2014/main" id="{1D7F8DD8-049D-FF58-31DF-214A456A32D5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3343275" y="1911800"/>
            <a:ext cx="1789549" cy="2699600"/>
          </a:xfrm>
          <a:prstGeom prst="bentConnector3">
            <a:avLst>
              <a:gd name="adj1" fmla="val 5000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: уступ 9">
            <a:extLst>
              <a:ext uri="{FF2B5EF4-FFF2-40B4-BE49-F238E27FC236}">
                <a16:creationId xmlns:a16="http://schemas.microsoft.com/office/drawing/2014/main" id="{735FBA07-BB46-22F6-5686-6BCBEC2583C9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343275" y="1911800"/>
            <a:ext cx="1785964" cy="4049401"/>
          </a:xfrm>
          <a:prstGeom prst="bentConnector3">
            <a:avLst>
              <a:gd name="adj1" fmla="val 5000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4D93AEE-E47C-56D4-5B72-FE0BD9546F7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3343275" y="1911800"/>
            <a:ext cx="1789549" cy="0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CADBAC5A-E2D1-D10C-82E1-0FF04DBCFCC3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2570271" y="1911800"/>
            <a:ext cx="773004" cy="1161449"/>
          </a:xfrm>
          <a:prstGeom prst="bentConnector3">
            <a:avLst>
              <a:gd name="adj1" fmla="val -29573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: уступ 43">
            <a:extLst>
              <a:ext uri="{FF2B5EF4-FFF2-40B4-BE49-F238E27FC236}">
                <a16:creationId xmlns:a16="http://schemas.microsoft.com/office/drawing/2014/main" id="{A5E89377-F4E4-BF6A-B2E4-F457650D5EAD}"/>
              </a:ext>
            </a:extLst>
          </p:cNvPr>
          <p:cNvCxnSpPr>
            <a:cxnSpLocks/>
            <a:stCxn id="15" idx="3"/>
            <a:endCxn id="24" idx="3"/>
          </p:cNvCxnSpPr>
          <p:nvPr/>
        </p:nvCxnSpPr>
        <p:spPr>
          <a:xfrm flipH="1">
            <a:off x="2077086" y="1911800"/>
            <a:ext cx="1266189" cy="2322898"/>
          </a:xfrm>
          <a:prstGeom prst="bentConnector3">
            <a:avLst>
              <a:gd name="adj1" fmla="val -18054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B2AE098-6804-95ED-832A-48FBA8D89D6A}"/>
              </a:ext>
            </a:extLst>
          </p:cNvPr>
          <p:cNvSpPr txBox="1"/>
          <p:nvPr/>
        </p:nvSpPr>
        <p:spPr>
          <a:xfrm>
            <a:off x="7817296" y="1665579"/>
            <a:ext cx="19263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latin typeface="Manrope" pitchFamily="2" charset="0"/>
              </a:rPr>
              <a:t>Функции целеполагания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5B83AF-86D1-A35D-2724-6EB120820BEB}"/>
              </a:ext>
            </a:extLst>
          </p:cNvPr>
          <p:cNvSpPr txBox="1"/>
          <p:nvPr/>
        </p:nvSpPr>
        <p:spPr>
          <a:xfrm>
            <a:off x="9894173" y="1674487"/>
            <a:ext cx="19263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300" dirty="0">
                <a:latin typeface="Manrope" pitchFamily="2" charset="0"/>
              </a:rPr>
              <a:t>Планирование пути</a:t>
            </a:r>
            <a:endParaRPr lang="en-US" sz="1300" dirty="0">
              <a:latin typeface="Manrope" pitchFamily="2" charset="0"/>
            </a:endParaRPr>
          </a:p>
          <a:p>
            <a:r>
              <a:rPr lang="ru-RU" sz="1300" dirty="0">
                <a:latin typeface="Manrope" pitchFamily="2" charset="0"/>
              </a:rPr>
              <a:t>с интеграцией </a:t>
            </a:r>
            <a:r>
              <a:rPr lang="ru-RU" sz="1300" dirty="0" err="1">
                <a:latin typeface="Manrope" pitchFamily="2" charset="0"/>
              </a:rPr>
              <a:t>Upkey</a:t>
            </a:r>
            <a:endParaRPr lang="ru-RU" sz="1300" dirty="0">
              <a:latin typeface="Manrope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A26D2B-0881-11FE-8DA6-F0014AAF46F8}"/>
              </a:ext>
            </a:extLst>
          </p:cNvPr>
          <p:cNvSpPr txBox="1"/>
          <p:nvPr/>
        </p:nvSpPr>
        <p:spPr>
          <a:xfrm>
            <a:off x="7817296" y="3015379"/>
            <a:ext cx="182361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300">
                <a:latin typeface="Manrope" pitchFamily="2" charset="0"/>
              </a:defRPr>
            </a:lvl1pPr>
          </a:lstStyle>
          <a:p>
            <a:r>
              <a:rPr lang="ru-RU" dirty="0"/>
              <a:t>Цели, специфичные для университета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3A0DB3-02F7-D50D-C576-C23A126A3019}"/>
              </a:ext>
            </a:extLst>
          </p:cNvPr>
          <p:cNvSpPr txBox="1"/>
          <p:nvPr/>
        </p:nvSpPr>
        <p:spPr>
          <a:xfrm>
            <a:off x="9894173" y="3019436"/>
            <a:ext cx="182361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300">
                <a:latin typeface="Manrope" pitchFamily="2" charset="0"/>
              </a:defRPr>
            </a:lvl1pPr>
          </a:lstStyle>
          <a:p>
            <a:r>
              <a:rPr lang="ru-RU" dirty="0"/>
              <a:t>Руководство от студентов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372ED9-E803-1778-06FC-962F6058DCDD}"/>
              </a:ext>
            </a:extLst>
          </p:cNvPr>
          <p:cNvSpPr txBox="1"/>
          <p:nvPr/>
        </p:nvSpPr>
        <p:spPr>
          <a:xfrm>
            <a:off x="7817296" y="4265152"/>
            <a:ext cx="199726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300">
                <a:latin typeface="Manrope" pitchFamily="2" charset="0"/>
              </a:defRPr>
            </a:lvl1pPr>
          </a:lstStyle>
          <a:p>
            <a:r>
              <a:rPr lang="ru-RU" dirty="0"/>
              <a:t>Постинг и взаимодействие, похожие на </a:t>
            </a:r>
            <a:r>
              <a:rPr lang="ru-RU" dirty="0" err="1"/>
              <a:t>Reddit</a:t>
            </a:r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3DC66C-958C-38B7-1708-97CBA0303496}"/>
              </a:ext>
            </a:extLst>
          </p:cNvPr>
          <p:cNvSpPr txBox="1"/>
          <p:nvPr/>
        </p:nvSpPr>
        <p:spPr>
          <a:xfrm>
            <a:off x="9894173" y="4365177"/>
            <a:ext cx="16320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300">
                <a:latin typeface="Manrope" pitchFamily="2" charset="0"/>
              </a:defRPr>
            </a:lvl1pPr>
          </a:lstStyle>
          <a:p>
            <a:r>
              <a:rPr lang="ru-RU" dirty="0"/>
              <a:t>Внедрение системы кармы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93A988-9627-CA4A-04A4-F6488B230B85}"/>
              </a:ext>
            </a:extLst>
          </p:cNvPr>
          <p:cNvSpPr txBox="1"/>
          <p:nvPr/>
        </p:nvSpPr>
        <p:spPr>
          <a:xfrm>
            <a:off x="7817296" y="5714980"/>
            <a:ext cx="25167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300">
                <a:latin typeface="Manrope" pitchFamily="2" charset="0"/>
              </a:defRPr>
            </a:lvl1pPr>
          </a:lstStyle>
          <a:p>
            <a:r>
              <a:rPr lang="ru-RU" dirty="0"/>
              <a:t>Оценка вероятности поступления</a:t>
            </a:r>
          </a:p>
        </p:txBody>
      </p: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BA860C19-7DA4-FAC7-CDC3-CFB08FBA53BD}"/>
              </a:ext>
            </a:extLst>
          </p:cNvPr>
          <p:cNvCxnSpPr>
            <a:cxnSpLocks/>
            <a:stCxn id="21" idx="3"/>
            <a:endCxn id="67" idx="1"/>
          </p:cNvCxnSpPr>
          <p:nvPr/>
        </p:nvCxnSpPr>
        <p:spPr>
          <a:xfrm>
            <a:off x="7059176" y="5961201"/>
            <a:ext cx="758120" cy="1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55ABBC75-75F2-C8D9-D2D9-C214409BF57A}"/>
              </a:ext>
            </a:extLst>
          </p:cNvPr>
          <p:cNvCxnSpPr>
            <a:cxnSpLocks/>
            <a:stCxn id="20" idx="3"/>
            <a:endCxn id="65" idx="1"/>
          </p:cNvCxnSpPr>
          <p:nvPr/>
        </p:nvCxnSpPr>
        <p:spPr>
          <a:xfrm>
            <a:off x="7525487" y="4611400"/>
            <a:ext cx="291809" cy="1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8A6940B1-139C-77B1-6583-E78B7570DE79}"/>
              </a:ext>
            </a:extLst>
          </p:cNvPr>
          <p:cNvCxnSpPr>
            <a:cxnSpLocks/>
            <a:stCxn id="19" idx="3"/>
            <a:endCxn id="63" idx="1"/>
          </p:cNvCxnSpPr>
          <p:nvPr/>
        </p:nvCxnSpPr>
        <p:spPr>
          <a:xfrm>
            <a:off x="7059176" y="3261600"/>
            <a:ext cx="758120" cy="1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3EA693A5-D217-0DF2-E966-F42BE88227B1}"/>
              </a:ext>
            </a:extLst>
          </p:cNvPr>
          <p:cNvCxnSpPr>
            <a:cxnSpLocks/>
            <a:stCxn id="17" idx="3"/>
            <a:endCxn id="48" idx="1"/>
          </p:cNvCxnSpPr>
          <p:nvPr/>
        </p:nvCxnSpPr>
        <p:spPr>
          <a:xfrm>
            <a:off x="7059176" y="1911800"/>
            <a:ext cx="758120" cy="1"/>
          </a:xfrm>
          <a:prstGeom prst="straightConnector1">
            <a:avLst/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Соединитель: уступ 81">
            <a:extLst>
              <a:ext uri="{FF2B5EF4-FFF2-40B4-BE49-F238E27FC236}">
                <a16:creationId xmlns:a16="http://schemas.microsoft.com/office/drawing/2014/main" id="{26848C53-E01E-F3ED-0157-F9F679F3C10A}"/>
              </a:ext>
            </a:extLst>
          </p:cNvPr>
          <p:cNvCxnSpPr>
            <a:cxnSpLocks/>
            <a:stCxn id="17" idx="0"/>
            <a:endCxn id="49" idx="0"/>
          </p:cNvCxnSpPr>
          <p:nvPr/>
        </p:nvCxnSpPr>
        <p:spPr>
          <a:xfrm rot="16200000" flipH="1">
            <a:off x="8385056" y="-797805"/>
            <a:ext cx="183236" cy="4761349"/>
          </a:xfrm>
          <a:prstGeom prst="bentConnector3">
            <a:avLst>
              <a:gd name="adj1" fmla="val -124757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Соединитель: уступ 89">
            <a:extLst>
              <a:ext uri="{FF2B5EF4-FFF2-40B4-BE49-F238E27FC236}">
                <a16:creationId xmlns:a16="http://schemas.microsoft.com/office/drawing/2014/main" id="{65D75815-BAE2-30C3-2E5A-2834BD897B50}"/>
              </a:ext>
            </a:extLst>
          </p:cNvPr>
          <p:cNvCxnSpPr>
            <a:cxnSpLocks/>
            <a:stCxn id="19" idx="0"/>
            <a:endCxn id="64" idx="0"/>
          </p:cNvCxnSpPr>
          <p:nvPr/>
        </p:nvCxnSpPr>
        <p:spPr>
          <a:xfrm rot="16200000" flipH="1">
            <a:off x="8361797" y="575253"/>
            <a:ext cx="178385" cy="4709980"/>
          </a:xfrm>
          <a:prstGeom prst="bentConnector3">
            <a:avLst>
              <a:gd name="adj1" fmla="val -128150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Соединитель: уступ 93">
            <a:extLst>
              <a:ext uri="{FF2B5EF4-FFF2-40B4-BE49-F238E27FC236}">
                <a16:creationId xmlns:a16="http://schemas.microsoft.com/office/drawing/2014/main" id="{D71D02CD-95A0-A0AD-DD2B-5B805F07DED6}"/>
              </a:ext>
            </a:extLst>
          </p:cNvPr>
          <p:cNvCxnSpPr>
            <a:cxnSpLocks/>
            <a:stCxn id="20" idx="0"/>
            <a:endCxn id="66" idx="0"/>
          </p:cNvCxnSpPr>
          <p:nvPr/>
        </p:nvCxnSpPr>
        <p:spPr>
          <a:xfrm rot="16200000" flipH="1">
            <a:off x="8432502" y="2087505"/>
            <a:ext cx="174326" cy="4381019"/>
          </a:xfrm>
          <a:prstGeom prst="bentConnector3">
            <a:avLst>
              <a:gd name="adj1" fmla="val -131134"/>
            </a:avLst>
          </a:prstGeom>
          <a:ln>
            <a:solidFill>
              <a:srgbClr val="15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25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6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7DD9C-468C-18A0-9325-6F27C6286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62" b="383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533</Words>
  <Application>Microsoft Office PowerPoint</Application>
  <PresentationFormat>Широкоэкранный</PresentationFormat>
  <Paragraphs>115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Aptos</vt:lpstr>
      <vt:lpstr>Manrope SemiBold</vt:lpstr>
      <vt:lpstr>Manrope</vt:lpstr>
      <vt:lpstr>Actay Wide Bd</vt:lpstr>
      <vt:lpstr>Aptos Display</vt:lpstr>
      <vt:lpstr>Manrope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G5769</dc:creator>
  <cp:lastModifiedBy>G5769</cp:lastModifiedBy>
  <cp:revision>26</cp:revision>
  <dcterms:created xsi:type="dcterms:W3CDTF">2024-04-21T14:39:21Z</dcterms:created>
  <dcterms:modified xsi:type="dcterms:W3CDTF">2024-04-21T19:25:21Z</dcterms:modified>
</cp:coreProperties>
</file>